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4"/>
  </p:notesMasterIdLst>
  <p:handoutMasterIdLst>
    <p:handoutMasterId r:id="rId25"/>
  </p:handoutMasterIdLst>
  <p:sldIdLst>
    <p:sldId id="256" r:id="rId3"/>
    <p:sldId id="342" r:id="rId4"/>
    <p:sldId id="377" r:id="rId5"/>
    <p:sldId id="378" r:id="rId6"/>
    <p:sldId id="329" r:id="rId7"/>
    <p:sldId id="369" r:id="rId8"/>
    <p:sldId id="349" r:id="rId9"/>
    <p:sldId id="368" r:id="rId10"/>
    <p:sldId id="374" r:id="rId11"/>
    <p:sldId id="370" r:id="rId12"/>
    <p:sldId id="372" r:id="rId13"/>
    <p:sldId id="373" r:id="rId14"/>
    <p:sldId id="353" r:id="rId15"/>
    <p:sldId id="379" r:id="rId16"/>
    <p:sldId id="375" r:id="rId17"/>
    <p:sldId id="382" r:id="rId18"/>
    <p:sldId id="381" r:id="rId19"/>
    <p:sldId id="376" r:id="rId20"/>
    <p:sldId id="383" r:id="rId21"/>
    <p:sldId id="266" r:id="rId22"/>
    <p:sldId id="360" r:id="rId23"/>
  </p:sldIdLst>
  <p:sldSz cx="9144000" cy="6858000" type="screen4x3"/>
  <p:notesSz cx="6797675" cy="9982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mamovic, Dzenan (Health)" initials="ID(" lastIdx="1" clrIdx="0">
    <p:extLst>
      <p:ext uri="{19B8F6BF-5375-455C-9EA6-DF929625EA0E}">
        <p15:presenceInfo xmlns:p15="http://schemas.microsoft.com/office/powerpoint/2012/main" userId="S-1-5-21-2127881504-3153758514-1054354859-4148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9" autoAdjust="0"/>
    <p:restoredTop sz="71163" autoAdjust="0"/>
  </p:normalViewPr>
  <p:slideViewPr>
    <p:cSldViewPr>
      <p:cViewPr varScale="1">
        <p:scale>
          <a:sx n="78" d="100"/>
          <a:sy n="78" d="100"/>
        </p:scale>
        <p:origin x="2496"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09CAFA-89A1-477E-8BE0-48F9F0A3280B}"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CA70192-18D0-4DED-A8EF-F24EBFCDEF24}">
      <dgm:prSet phldrT="[Text]" phldr="0"/>
      <dgm:spPr/>
      <dgm:t>
        <a:bodyPr/>
        <a:lstStyle/>
        <a:p>
          <a:r>
            <a:rPr lang="en-US" dirty="0">
              <a:latin typeface="Calibri Light" panose="020F0302020204030204"/>
            </a:rPr>
            <a:t>Competency-based</a:t>
          </a:r>
          <a:r>
            <a:rPr lang="en-US" dirty="0"/>
            <a:t> medical education was embraced in several countries in the 1990s </a:t>
          </a:r>
        </a:p>
      </dgm:t>
    </dgm:pt>
    <dgm:pt modelId="{3008D845-D92B-4599-84EA-CB5E5D32E211}" type="parTrans" cxnId="{C5993340-2ACA-4325-A6A9-71026510E5CA}">
      <dgm:prSet/>
      <dgm:spPr/>
      <dgm:t>
        <a:bodyPr/>
        <a:lstStyle/>
        <a:p>
          <a:endParaRPr lang="en-US"/>
        </a:p>
      </dgm:t>
    </dgm:pt>
    <dgm:pt modelId="{0A7EB8C8-F9B4-46D3-A263-36FE386CB634}" type="sibTrans" cxnId="{C5993340-2ACA-4325-A6A9-71026510E5CA}">
      <dgm:prSet/>
      <dgm:spPr/>
      <dgm:t>
        <a:bodyPr/>
        <a:lstStyle/>
        <a:p>
          <a:endParaRPr lang="en-US"/>
        </a:p>
      </dgm:t>
    </dgm:pt>
    <dgm:pt modelId="{C15F4DBC-ECB9-47E8-A5A0-27F442AD577E}">
      <dgm:prSet phldrT="[Text]" phldr="0"/>
      <dgm:spPr/>
      <dgm:t>
        <a:bodyPr/>
        <a:lstStyle/>
        <a:p>
          <a:pPr rtl="0"/>
          <a:r>
            <a:rPr lang="en-US" dirty="0"/>
            <a:t>move from time-based to competency- based medical education</a:t>
          </a:r>
        </a:p>
      </dgm:t>
    </dgm:pt>
    <dgm:pt modelId="{2CD8F02A-06AB-4772-9008-295E8B4A8727}" type="parTrans" cxnId="{0D56FEDC-BDB9-4F7A-A930-42E8011D6084}">
      <dgm:prSet/>
      <dgm:spPr/>
      <dgm:t>
        <a:bodyPr/>
        <a:lstStyle/>
        <a:p>
          <a:endParaRPr lang="en-US"/>
        </a:p>
      </dgm:t>
    </dgm:pt>
    <dgm:pt modelId="{B5FA86C4-2862-4252-9C22-630E4209613C}" type="sibTrans" cxnId="{0D56FEDC-BDB9-4F7A-A930-42E8011D6084}">
      <dgm:prSet/>
      <dgm:spPr/>
      <dgm:t>
        <a:bodyPr/>
        <a:lstStyle/>
        <a:p>
          <a:endParaRPr lang="en-US"/>
        </a:p>
      </dgm:t>
    </dgm:pt>
    <dgm:pt modelId="{93524F9D-F0BD-45BD-8AE5-FBC521BE0CF2}">
      <dgm:prSet phldrT="[Text]" phldr="0"/>
      <dgm:spPr/>
      <dgm:t>
        <a:bodyPr/>
        <a:lstStyle/>
        <a:p>
          <a:pPr rtl="0"/>
          <a:r>
            <a:rPr lang="en-US" dirty="0">
              <a:latin typeface="Calibri Light" panose="020F0302020204030204"/>
            </a:rPr>
            <a:t>Entrustable Professional Activities</a:t>
          </a:r>
          <a:endParaRPr lang="en-US" dirty="0"/>
        </a:p>
      </dgm:t>
    </dgm:pt>
    <dgm:pt modelId="{A5C04A78-4F58-43E4-8AC0-FB912C8EA085}" type="parTrans" cxnId="{66284E58-7FCB-4530-BF61-B649106A9502}">
      <dgm:prSet/>
      <dgm:spPr/>
      <dgm:t>
        <a:bodyPr/>
        <a:lstStyle/>
        <a:p>
          <a:endParaRPr lang="en-US"/>
        </a:p>
      </dgm:t>
    </dgm:pt>
    <dgm:pt modelId="{2EAB2BEA-8740-4DF6-AC99-8B3B85264A1A}" type="sibTrans" cxnId="{66284E58-7FCB-4530-BF61-B649106A9502}">
      <dgm:prSet/>
      <dgm:spPr/>
      <dgm:t>
        <a:bodyPr/>
        <a:lstStyle/>
        <a:p>
          <a:endParaRPr lang="en-US"/>
        </a:p>
      </dgm:t>
    </dgm:pt>
    <dgm:pt modelId="{3F1E0C12-7BDF-4428-832E-833CA002E29C}">
      <dgm:prSet phldr="0"/>
      <dgm:spPr/>
      <dgm:t>
        <a:bodyPr/>
        <a:lstStyle/>
        <a:p>
          <a:pPr rtl="0"/>
          <a:r>
            <a:rPr lang="en-US" dirty="0">
              <a:latin typeface="Calibri Light" panose="020F0302020204030204"/>
            </a:rPr>
            <a:t> Move to </a:t>
          </a:r>
          <a:r>
            <a:rPr lang="en-US" u="sng" dirty="0">
              <a:latin typeface="Calibri Light" panose="020F0302020204030204"/>
            </a:rPr>
            <a:t>connect</a:t>
          </a:r>
          <a:r>
            <a:rPr lang="en-US" dirty="0"/>
            <a:t> competencies better to the practice of </a:t>
          </a:r>
          <a:r>
            <a:rPr lang="en-US" dirty="0">
              <a:latin typeface="Calibri Light" panose="020F0302020204030204"/>
            </a:rPr>
            <a:t>every-day</a:t>
          </a:r>
          <a:r>
            <a:rPr lang="en-US" dirty="0"/>
            <a:t> work in health care.</a:t>
          </a:r>
        </a:p>
      </dgm:t>
    </dgm:pt>
    <dgm:pt modelId="{91C91F15-12FF-4A6D-8747-078D9A5BEB0B}" type="parTrans" cxnId="{19684F6B-9314-4ED9-B534-E54A9D81E007}">
      <dgm:prSet/>
      <dgm:spPr/>
      <dgm:t>
        <a:bodyPr/>
        <a:lstStyle/>
        <a:p>
          <a:endParaRPr lang="en-AU"/>
        </a:p>
      </dgm:t>
    </dgm:pt>
    <dgm:pt modelId="{C3F5B44B-D7C9-480E-A22B-12E2D292426E}" type="sibTrans" cxnId="{19684F6B-9314-4ED9-B534-E54A9D81E007}">
      <dgm:prSet/>
      <dgm:spPr/>
      <dgm:t>
        <a:bodyPr/>
        <a:lstStyle/>
        <a:p>
          <a:endParaRPr lang="en-US"/>
        </a:p>
      </dgm:t>
    </dgm:pt>
    <dgm:pt modelId="{D18886EB-CD73-4D73-96BB-4B9E3BDACA24}">
      <dgm:prSet phldr="0"/>
      <dgm:spPr/>
      <dgm:t>
        <a:bodyPr/>
        <a:lstStyle/>
        <a:p>
          <a:pPr rtl="0"/>
          <a:r>
            <a:rPr lang="en-US" dirty="0" smtClean="0">
              <a:latin typeface="Calibri Light" panose="020F0302020204030204"/>
            </a:rPr>
            <a:t>In </a:t>
          </a:r>
          <a:r>
            <a:rPr lang="en-US" dirty="0">
              <a:latin typeface="Calibri Light" panose="020F0302020204030204"/>
            </a:rPr>
            <a:t>19th</a:t>
          </a:r>
          <a:r>
            <a:rPr lang="en-US" dirty="0"/>
            <a:t> centuries, most western countries began to regulate the medical profession on a national level, assuming responsibilities for the health of the population and to protect citizens against incompetent medical practitioners</a:t>
          </a:r>
        </a:p>
      </dgm:t>
    </dgm:pt>
    <dgm:pt modelId="{D3C99452-053A-41D7-9E06-DC9FAA5FFE51}" type="parTrans" cxnId="{B4364509-EAB3-4C72-8F69-1C51782B95B0}">
      <dgm:prSet/>
      <dgm:spPr/>
      <dgm:t>
        <a:bodyPr/>
        <a:lstStyle/>
        <a:p>
          <a:endParaRPr lang="en-AU"/>
        </a:p>
      </dgm:t>
    </dgm:pt>
    <dgm:pt modelId="{75F18C6B-CC9F-4C3E-8EE2-ECA962D29761}" type="sibTrans" cxnId="{B4364509-EAB3-4C72-8F69-1C51782B95B0}">
      <dgm:prSet/>
      <dgm:spPr/>
      <dgm:t>
        <a:bodyPr/>
        <a:lstStyle/>
        <a:p>
          <a:endParaRPr lang="en-US"/>
        </a:p>
      </dgm:t>
    </dgm:pt>
    <dgm:pt modelId="{2BFDE10C-D868-4AF1-8BEB-ED72150D6A13}" type="pres">
      <dgm:prSet presAssocID="{C709CAFA-89A1-477E-8BE0-48F9F0A3280B}" presName="diagram" presStyleCnt="0">
        <dgm:presLayoutVars>
          <dgm:dir/>
          <dgm:resizeHandles val="exact"/>
        </dgm:presLayoutVars>
      </dgm:prSet>
      <dgm:spPr/>
      <dgm:t>
        <a:bodyPr/>
        <a:lstStyle/>
        <a:p>
          <a:endParaRPr lang="en-US"/>
        </a:p>
      </dgm:t>
    </dgm:pt>
    <dgm:pt modelId="{B8B61DC2-8AB2-45C0-B718-24786C96AD73}" type="pres">
      <dgm:prSet presAssocID="{D18886EB-CD73-4D73-96BB-4B9E3BDACA24}" presName="node" presStyleLbl="node1" presStyleIdx="0" presStyleCnt="5">
        <dgm:presLayoutVars>
          <dgm:bulletEnabled val="1"/>
        </dgm:presLayoutVars>
      </dgm:prSet>
      <dgm:spPr/>
      <dgm:t>
        <a:bodyPr/>
        <a:lstStyle/>
        <a:p>
          <a:endParaRPr lang="en-US"/>
        </a:p>
      </dgm:t>
    </dgm:pt>
    <dgm:pt modelId="{D635758E-4E4B-47AA-A925-82861762605F}" type="pres">
      <dgm:prSet presAssocID="{75F18C6B-CC9F-4C3E-8EE2-ECA962D29761}" presName="sibTrans" presStyleLbl="sibTrans2D1" presStyleIdx="0" presStyleCnt="4"/>
      <dgm:spPr/>
      <dgm:t>
        <a:bodyPr/>
        <a:lstStyle/>
        <a:p>
          <a:endParaRPr lang="en-US"/>
        </a:p>
      </dgm:t>
    </dgm:pt>
    <dgm:pt modelId="{384418F7-F90B-4E0B-827C-D647318B52B6}" type="pres">
      <dgm:prSet presAssocID="{75F18C6B-CC9F-4C3E-8EE2-ECA962D29761}" presName="connectorText" presStyleLbl="sibTrans2D1" presStyleIdx="0" presStyleCnt="4"/>
      <dgm:spPr/>
      <dgm:t>
        <a:bodyPr/>
        <a:lstStyle/>
        <a:p>
          <a:endParaRPr lang="en-US"/>
        </a:p>
      </dgm:t>
    </dgm:pt>
    <dgm:pt modelId="{493CAE95-2E92-49D3-9C64-51A18139DD9C}" type="pres">
      <dgm:prSet presAssocID="{BCA70192-18D0-4DED-A8EF-F24EBFCDEF24}" presName="node" presStyleLbl="node1" presStyleIdx="1" presStyleCnt="5">
        <dgm:presLayoutVars>
          <dgm:bulletEnabled val="1"/>
        </dgm:presLayoutVars>
      </dgm:prSet>
      <dgm:spPr/>
      <dgm:t>
        <a:bodyPr/>
        <a:lstStyle/>
        <a:p>
          <a:endParaRPr lang="en-US"/>
        </a:p>
      </dgm:t>
    </dgm:pt>
    <dgm:pt modelId="{23D5C99F-7F1E-4F2D-BC6F-3419375BD78C}" type="pres">
      <dgm:prSet presAssocID="{0A7EB8C8-F9B4-46D3-A263-36FE386CB634}" presName="sibTrans" presStyleLbl="sibTrans2D1" presStyleIdx="1" presStyleCnt="4"/>
      <dgm:spPr/>
      <dgm:t>
        <a:bodyPr/>
        <a:lstStyle/>
        <a:p>
          <a:endParaRPr lang="en-US"/>
        </a:p>
      </dgm:t>
    </dgm:pt>
    <dgm:pt modelId="{A05F08B8-1216-4EA4-A8CF-F207917A4836}" type="pres">
      <dgm:prSet presAssocID="{0A7EB8C8-F9B4-46D3-A263-36FE386CB634}" presName="connectorText" presStyleLbl="sibTrans2D1" presStyleIdx="1" presStyleCnt="4"/>
      <dgm:spPr/>
      <dgm:t>
        <a:bodyPr/>
        <a:lstStyle/>
        <a:p>
          <a:endParaRPr lang="en-US"/>
        </a:p>
      </dgm:t>
    </dgm:pt>
    <dgm:pt modelId="{22495455-9864-41FD-89F2-F2BCE9064066}" type="pres">
      <dgm:prSet presAssocID="{C15F4DBC-ECB9-47E8-A5A0-27F442AD577E}" presName="node" presStyleLbl="node1" presStyleIdx="2" presStyleCnt="5">
        <dgm:presLayoutVars>
          <dgm:bulletEnabled val="1"/>
        </dgm:presLayoutVars>
      </dgm:prSet>
      <dgm:spPr/>
      <dgm:t>
        <a:bodyPr/>
        <a:lstStyle/>
        <a:p>
          <a:endParaRPr lang="en-US"/>
        </a:p>
      </dgm:t>
    </dgm:pt>
    <dgm:pt modelId="{50F7E029-1942-4A6E-8CCC-8E55FD0A7316}" type="pres">
      <dgm:prSet presAssocID="{B5FA86C4-2862-4252-9C22-630E4209613C}" presName="sibTrans" presStyleLbl="sibTrans2D1" presStyleIdx="2" presStyleCnt="4"/>
      <dgm:spPr/>
      <dgm:t>
        <a:bodyPr/>
        <a:lstStyle/>
        <a:p>
          <a:endParaRPr lang="en-US"/>
        </a:p>
      </dgm:t>
    </dgm:pt>
    <dgm:pt modelId="{BB5139B0-C7E1-4FDF-9E45-77D12554AE73}" type="pres">
      <dgm:prSet presAssocID="{B5FA86C4-2862-4252-9C22-630E4209613C}" presName="connectorText" presStyleLbl="sibTrans2D1" presStyleIdx="2" presStyleCnt="4"/>
      <dgm:spPr/>
      <dgm:t>
        <a:bodyPr/>
        <a:lstStyle/>
        <a:p>
          <a:endParaRPr lang="en-US"/>
        </a:p>
      </dgm:t>
    </dgm:pt>
    <dgm:pt modelId="{D9982D44-F637-4C89-9D34-19FEE5805C94}" type="pres">
      <dgm:prSet presAssocID="{3F1E0C12-7BDF-4428-832E-833CA002E29C}" presName="node" presStyleLbl="node1" presStyleIdx="3" presStyleCnt="5">
        <dgm:presLayoutVars>
          <dgm:bulletEnabled val="1"/>
        </dgm:presLayoutVars>
      </dgm:prSet>
      <dgm:spPr/>
      <dgm:t>
        <a:bodyPr/>
        <a:lstStyle/>
        <a:p>
          <a:endParaRPr lang="en-US"/>
        </a:p>
      </dgm:t>
    </dgm:pt>
    <dgm:pt modelId="{2F2682E5-B706-4C54-B3BE-E758ECB41836}" type="pres">
      <dgm:prSet presAssocID="{C3F5B44B-D7C9-480E-A22B-12E2D292426E}" presName="sibTrans" presStyleLbl="sibTrans2D1" presStyleIdx="3" presStyleCnt="4"/>
      <dgm:spPr/>
      <dgm:t>
        <a:bodyPr/>
        <a:lstStyle/>
        <a:p>
          <a:endParaRPr lang="en-US"/>
        </a:p>
      </dgm:t>
    </dgm:pt>
    <dgm:pt modelId="{E78757EB-C8C2-414E-80AF-5D84E0411795}" type="pres">
      <dgm:prSet presAssocID="{C3F5B44B-D7C9-480E-A22B-12E2D292426E}" presName="connectorText" presStyleLbl="sibTrans2D1" presStyleIdx="3" presStyleCnt="4"/>
      <dgm:spPr/>
      <dgm:t>
        <a:bodyPr/>
        <a:lstStyle/>
        <a:p>
          <a:endParaRPr lang="en-US"/>
        </a:p>
      </dgm:t>
    </dgm:pt>
    <dgm:pt modelId="{BF5FAE77-A3C5-4A1C-875A-C185CB4A7947}" type="pres">
      <dgm:prSet presAssocID="{93524F9D-F0BD-45BD-8AE5-FBC521BE0CF2}" presName="node" presStyleLbl="node1" presStyleIdx="4" presStyleCnt="5">
        <dgm:presLayoutVars>
          <dgm:bulletEnabled val="1"/>
        </dgm:presLayoutVars>
      </dgm:prSet>
      <dgm:spPr/>
      <dgm:t>
        <a:bodyPr/>
        <a:lstStyle/>
        <a:p>
          <a:endParaRPr lang="en-US"/>
        </a:p>
      </dgm:t>
    </dgm:pt>
  </dgm:ptLst>
  <dgm:cxnLst>
    <dgm:cxn modelId="{B936E1A8-92BB-48F0-B63B-423C64EF8AA2}" type="presOf" srcId="{0A7EB8C8-F9B4-46D3-A263-36FE386CB634}" destId="{23D5C99F-7F1E-4F2D-BC6F-3419375BD78C}" srcOrd="0" destOrd="0" presId="urn:microsoft.com/office/officeart/2005/8/layout/process5"/>
    <dgm:cxn modelId="{CF67264D-A20B-4470-882B-D7934473E57E}" type="presOf" srcId="{C709CAFA-89A1-477E-8BE0-48F9F0A3280B}" destId="{2BFDE10C-D868-4AF1-8BEB-ED72150D6A13}" srcOrd="0" destOrd="0" presId="urn:microsoft.com/office/officeart/2005/8/layout/process5"/>
    <dgm:cxn modelId="{C00CA614-045B-453B-93AC-A58AEB993BA5}" type="presOf" srcId="{C15F4DBC-ECB9-47E8-A5A0-27F442AD577E}" destId="{22495455-9864-41FD-89F2-F2BCE9064066}" srcOrd="0" destOrd="0" presId="urn:microsoft.com/office/officeart/2005/8/layout/process5"/>
    <dgm:cxn modelId="{66284E58-7FCB-4530-BF61-B649106A9502}" srcId="{C709CAFA-89A1-477E-8BE0-48F9F0A3280B}" destId="{93524F9D-F0BD-45BD-8AE5-FBC521BE0CF2}" srcOrd="4" destOrd="0" parTransId="{A5C04A78-4F58-43E4-8AC0-FB912C8EA085}" sibTransId="{2EAB2BEA-8740-4DF6-AC99-8B3B85264A1A}"/>
    <dgm:cxn modelId="{6C613C30-E23B-49F8-9621-3B8A2E549718}" type="presOf" srcId="{75F18C6B-CC9F-4C3E-8EE2-ECA962D29761}" destId="{384418F7-F90B-4E0B-827C-D647318B52B6}" srcOrd="1" destOrd="0" presId="urn:microsoft.com/office/officeart/2005/8/layout/process5"/>
    <dgm:cxn modelId="{AC02B949-616B-43B1-AD13-591BD3C319F3}" type="presOf" srcId="{B5FA86C4-2862-4252-9C22-630E4209613C}" destId="{50F7E029-1942-4A6E-8CCC-8E55FD0A7316}" srcOrd="0" destOrd="0" presId="urn:microsoft.com/office/officeart/2005/8/layout/process5"/>
    <dgm:cxn modelId="{96AE52A4-87AA-4346-A980-9B866496C871}" type="presOf" srcId="{D18886EB-CD73-4D73-96BB-4B9E3BDACA24}" destId="{B8B61DC2-8AB2-45C0-B718-24786C96AD73}" srcOrd="0" destOrd="0" presId="urn:microsoft.com/office/officeart/2005/8/layout/process5"/>
    <dgm:cxn modelId="{F615BB7C-AB81-4D11-9CE4-85D03DD78BB5}" type="presOf" srcId="{C3F5B44B-D7C9-480E-A22B-12E2D292426E}" destId="{E78757EB-C8C2-414E-80AF-5D84E0411795}" srcOrd="1" destOrd="0" presId="urn:microsoft.com/office/officeart/2005/8/layout/process5"/>
    <dgm:cxn modelId="{C0CF98A9-9129-422F-86F6-ED7BAE167587}" type="presOf" srcId="{3F1E0C12-7BDF-4428-832E-833CA002E29C}" destId="{D9982D44-F637-4C89-9D34-19FEE5805C94}" srcOrd="0" destOrd="0" presId="urn:microsoft.com/office/officeart/2005/8/layout/process5"/>
    <dgm:cxn modelId="{C19AFE7B-7FAB-48F7-A3A1-A2107A3F206D}" type="presOf" srcId="{93524F9D-F0BD-45BD-8AE5-FBC521BE0CF2}" destId="{BF5FAE77-A3C5-4A1C-875A-C185CB4A7947}" srcOrd="0" destOrd="0" presId="urn:microsoft.com/office/officeart/2005/8/layout/process5"/>
    <dgm:cxn modelId="{FCF24630-76B2-49D4-AC11-5669269DB49F}" type="presOf" srcId="{0A7EB8C8-F9B4-46D3-A263-36FE386CB634}" destId="{A05F08B8-1216-4EA4-A8CF-F207917A4836}" srcOrd="1" destOrd="0" presId="urn:microsoft.com/office/officeart/2005/8/layout/process5"/>
    <dgm:cxn modelId="{9365A7E1-281C-4C00-8FB5-8F7B15C8CC9A}" type="presOf" srcId="{B5FA86C4-2862-4252-9C22-630E4209613C}" destId="{BB5139B0-C7E1-4FDF-9E45-77D12554AE73}" srcOrd="1" destOrd="0" presId="urn:microsoft.com/office/officeart/2005/8/layout/process5"/>
    <dgm:cxn modelId="{B4364509-EAB3-4C72-8F69-1C51782B95B0}" srcId="{C709CAFA-89A1-477E-8BE0-48F9F0A3280B}" destId="{D18886EB-CD73-4D73-96BB-4B9E3BDACA24}" srcOrd="0" destOrd="0" parTransId="{D3C99452-053A-41D7-9E06-DC9FAA5FFE51}" sibTransId="{75F18C6B-CC9F-4C3E-8EE2-ECA962D29761}"/>
    <dgm:cxn modelId="{25DB7F7F-AF19-4769-B1B6-BBEC37C4204E}" type="presOf" srcId="{75F18C6B-CC9F-4C3E-8EE2-ECA962D29761}" destId="{D635758E-4E4B-47AA-A925-82861762605F}" srcOrd="0" destOrd="0" presId="urn:microsoft.com/office/officeart/2005/8/layout/process5"/>
    <dgm:cxn modelId="{06DE38CA-1521-470C-ABEF-ACA1FD9FEC15}" type="presOf" srcId="{C3F5B44B-D7C9-480E-A22B-12E2D292426E}" destId="{2F2682E5-B706-4C54-B3BE-E758ECB41836}" srcOrd="0" destOrd="0" presId="urn:microsoft.com/office/officeart/2005/8/layout/process5"/>
    <dgm:cxn modelId="{C5993340-2ACA-4325-A6A9-71026510E5CA}" srcId="{C709CAFA-89A1-477E-8BE0-48F9F0A3280B}" destId="{BCA70192-18D0-4DED-A8EF-F24EBFCDEF24}" srcOrd="1" destOrd="0" parTransId="{3008D845-D92B-4599-84EA-CB5E5D32E211}" sibTransId="{0A7EB8C8-F9B4-46D3-A263-36FE386CB634}"/>
    <dgm:cxn modelId="{19684F6B-9314-4ED9-B534-E54A9D81E007}" srcId="{C709CAFA-89A1-477E-8BE0-48F9F0A3280B}" destId="{3F1E0C12-7BDF-4428-832E-833CA002E29C}" srcOrd="3" destOrd="0" parTransId="{91C91F15-12FF-4A6D-8747-078D9A5BEB0B}" sibTransId="{C3F5B44B-D7C9-480E-A22B-12E2D292426E}"/>
    <dgm:cxn modelId="{2E4ECA18-1ABD-49A1-9643-45B1824A3141}" type="presOf" srcId="{BCA70192-18D0-4DED-A8EF-F24EBFCDEF24}" destId="{493CAE95-2E92-49D3-9C64-51A18139DD9C}" srcOrd="0" destOrd="0" presId="urn:microsoft.com/office/officeart/2005/8/layout/process5"/>
    <dgm:cxn modelId="{0D56FEDC-BDB9-4F7A-A930-42E8011D6084}" srcId="{C709CAFA-89A1-477E-8BE0-48F9F0A3280B}" destId="{C15F4DBC-ECB9-47E8-A5A0-27F442AD577E}" srcOrd="2" destOrd="0" parTransId="{2CD8F02A-06AB-4772-9008-295E8B4A8727}" sibTransId="{B5FA86C4-2862-4252-9C22-630E4209613C}"/>
    <dgm:cxn modelId="{631EFE77-C54F-4FC1-8964-979CE9AEFF33}" type="presParOf" srcId="{2BFDE10C-D868-4AF1-8BEB-ED72150D6A13}" destId="{B8B61DC2-8AB2-45C0-B718-24786C96AD73}" srcOrd="0" destOrd="0" presId="urn:microsoft.com/office/officeart/2005/8/layout/process5"/>
    <dgm:cxn modelId="{CADCDD02-F9B3-4AA1-A64F-CE9847A2E2BB}" type="presParOf" srcId="{2BFDE10C-D868-4AF1-8BEB-ED72150D6A13}" destId="{D635758E-4E4B-47AA-A925-82861762605F}" srcOrd="1" destOrd="0" presId="urn:microsoft.com/office/officeart/2005/8/layout/process5"/>
    <dgm:cxn modelId="{349EB4D4-4157-4E32-B219-65D71F441660}" type="presParOf" srcId="{D635758E-4E4B-47AA-A925-82861762605F}" destId="{384418F7-F90B-4E0B-827C-D647318B52B6}" srcOrd="0" destOrd="0" presId="urn:microsoft.com/office/officeart/2005/8/layout/process5"/>
    <dgm:cxn modelId="{235500D0-A330-4198-A633-FE3268F6CB57}" type="presParOf" srcId="{2BFDE10C-D868-4AF1-8BEB-ED72150D6A13}" destId="{493CAE95-2E92-49D3-9C64-51A18139DD9C}" srcOrd="2" destOrd="0" presId="urn:microsoft.com/office/officeart/2005/8/layout/process5"/>
    <dgm:cxn modelId="{9CBEC57A-0D2B-4075-A296-E723B4E84709}" type="presParOf" srcId="{2BFDE10C-D868-4AF1-8BEB-ED72150D6A13}" destId="{23D5C99F-7F1E-4F2D-BC6F-3419375BD78C}" srcOrd="3" destOrd="0" presId="urn:microsoft.com/office/officeart/2005/8/layout/process5"/>
    <dgm:cxn modelId="{D2D3D437-D304-4C74-B417-CAF865A31DF5}" type="presParOf" srcId="{23D5C99F-7F1E-4F2D-BC6F-3419375BD78C}" destId="{A05F08B8-1216-4EA4-A8CF-F207917A4836}" srcOrd="0" destOrd="0" presId="urn:microsoft.com/office/officeart/2005/8/layout/process5"/>
    <dgm:cxn modelId="{783DFDC6-228B-48AF-8318-6FA89F396566}" type="presParOf" srcId="{2BFDE10C-D868-4AF1-8BEB-ED72150D6A13}" destId="{22495455-9864-41FD-89F2-F2BCE9064066}" srcOrd="4" destOrd="0" presId="urn:microsoft.com/office/officeart/2005/8/layout/process5"/>
    <dgm:cxn modelId="{86410205-18D2-4A58-AD47-DB64B7AAFB46}" type="presParOf" srcId="{2BFDE10C-D868-4AF1-8BEB-ED72150D6A13}" destId="{50F7E029-1942-4A6E-8CCC-8E55FD0A7316}" srcOrd="5" destOrd="0" presId="urn:microsoft.com/office/officeart/2005/8/layout/process5"/>
    <dgm:cxn modelId="{01F41FF7-D6F5-4877-998C-9377CDA45874}" type="presParOf" srcId="{50F7E029-1942-4A6E-8CCC-8E55FD0A7316}" destId="{BB5139B0-C7E1-4FDF-9E45-77D12554AE73}" srcOrd="0" destOrd="0" presId="urn:microsoft.com/office/officeart/2005/8/layout/process5"/>
    <dgm:cxn modelId="{6F47CA4F-80EC-4AA3-8AB4-A5C4EEDCF6E6}" type="presParOf" srcId="{2BFDE10C-D868-4AF1-8BEB-ED72150D6A13}" destId="{D9982D44-F637-4C89-9D34-19FEE5805C94}" srcOrd="6" destOrd="0" presId="urn:microsoft.com/office/officeart/2005/8/layout/process5"/>
    <dgm:cxn modelId="{C1C797B8-F538-449E-B7A3-E009AB9B95B5}" type="presParOf" srcId="{2BFDE10C-D868-4AF1-8BEB-ED72150D6A13}" destId="{2F2682E5-B706-4C54-B3BE-E758ECB41836}" srcOrd="7" destOrd="0" presId="urn:microsoft.com/office/officeart/2005/8/layout/process5"/>
    <dgm:cxn modelId="{46EF2A4B-8287-4A48-8142-6D566DAB84ED}" type="presParOf" srcId="{2F2682E5-B706-4C54-B3BE-E758ECB41836}" destId="{E78757EB-C8C2-414E-80AF-5D84E0411795}" srcOrd="0" destOrd="0" presId="urn:microsoft.com/office/officeart/2005/8/layout/process5"/>
    <dgm:cxn modelId="{90B7208E-2E1D-4B12-A1C0-E088D630E2B8}" type="presParOf" srcId="{2BFDE10C-D868-4AF1-8BEB-ED72150D6A13}" destId="{BF5FAE77-A3C5-4A1C-875A-C185CB4A7947}"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4B6088-DC23-4A68-9032-7CF90AED84A2}"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8BDCB47-1227-44C2-8604-0ADCD7F079EA}">
      <dgm:prSet/>
      <dgm:spPr>
        <a:solidFill>
          <a:schemeClr val="tx2">
            <a:lumMod val="75000"/>
          </a:schemeClr>
        </a:solidFill>
      </dgm:spPr>
      <dgm:t>
        <a:bodyPr/>
        <a:lstStyle/>
        <a:p>
          <a:r>
            <a:rPr lang="en-US" dirty="0" smtClean="0"/>
            <a:t>Describe the essential work that doctors do</a:t>
          </a:r>
          <a:endParaRPr lang="en-US" dirty="0"/>
        </a:p>
      </dgm:t>
    </dgm:pt>
    <dgm:pt modelId="{B2713DB7-FCBF-4CF2-884D-E07DCDE3F87F}" type="parTrans" cxnId="{DAE9C4F8-ECA7-4790-9024-2AF119B8AE46}">
      <dgm:prSet/>
      <dgm:spPr/>
      <dgm:t>
        <a:bodyPr/>
        <a:lstStyle/>
        <a:p>
          <a:endParaRPr lang="en-US"/>
        </a:p>
      </dgm:t>
    </dgm:pt>
    <dgm:pt modelId="{679929F5-C575-46AD-AD41-F42CB2641584}" type="sibTrans" cxnId="{DAE9C4F8-ECA7-4790-9024-2AF119B8AE46}">
      <dgm:prSet/>
      <dgm:spPr/>
      <dgm:t>
        <a:bodyPr/>
        <a:lstStyle/>
        <a:p>
          <a:endParaRPr lang="en-US"/>
        </a:p>
      </dgm:t>
    </dgm:pt>
    <dgm:pt modelId="{3EC008D1-A64E-49C6-B90A-C6AE086901CB}">
      <dgm:prSet/>
      <dgm:spPr>
        <a:solidFill>
          <a:schemeClr val="accent5"/>
        </a:solidFill>
      </dgm:spPr>
      <dgm:t>
        <a:bodyPr/>
        <a:lstStyle/>
        <a:p>
          <a:r>
            <a:rPr lang="en-US" dirty="0" smtClean="0"/>
            <a:t>The responsibilities or tasks that must be done in patient care </a:t>
          </a:r>
          <a:endParaRPr lang="en-US" dirty="0"/>
        </a:p>
      </dgm:t>
    </dgm:pt>
    <dgm:pt modelId="{F8AA7F1B-153F-44ED-AEA4-79F9A58B44BD}" type="parTrans" cxnId="{6133A68B-8BAB-42C0-A2B9-CCB716BB0BAA}">
      <dgm:prSet/>
      <dgm:spPr/>
      <dgm:t>
        <a:bodyPr/>
        <a:lstStyle/>
        <a:p>
          <a:endParaRPr lang="en-US"/>
        </a:p>
      </dgm:t>
    </dgm:pt>
    <dgm:pt modelId="{A3AF75C0-741D-4F50-A3B0-1D903DC495E5}" type="sibTrans" cxnId="{6133A68B-8BAB-42C0-A2B9-CCB716BB0BAA}">
      <dgm:prSet/>
      <dgm:spPr/>
      <dgm:t>
        <a:bodyPr/>
        <a:lstStyle/>
        <a:p>
          <a:endParaRPr lang="en-US"/>
        </a:p>
      </dgm:t>
    </dgm:pt>
    <dgm:pt modelId="{730C74D6-384E-4639-9654-68AF935BE556}">
      <dgm:prSet/>
      <dgm:spPr>
        <a:solidFill>
          <a:srgbClr val="00B0F0"/>
        </a:solidFill>
      </dgm:spPr>
      <dgm:t>
        <a:bodyPr/>
        <a:lstStyle/>
        <a:p>
          <a:r>
            <a:rPr lang="en-US" dirty="0" smtClean="0"/>
            <a:t>These tasks can be small or large</a:t>
          </a:r>
          <a:endParaRPr lang="en-US" dirty="0"/>
        </a:p>
      </dgm:t>
    </dgm:pt>
    <dgm:pt modelId="{2F632E53-8AA3-4897-AD4E-1388A32A2D1A}" type="parTrans" cxnId="{81442C08-EF17-4767-8994-FBB5A3C5FBD0}">
      <dgm:prSet/>
      <dgm:spPr/>
      <dgm:t>
        <a:bodyPr/>
        <a:lstStyle/>
        <a:p>
          <a:endParaRPr lang="en-US"/>
        </a:p>
      </dgm:t>
    </dgm:pt>
    <dgm:pt modelId="{06FC1D49-E6B4-4277-A7C2-E1034804044F}" type="sibTrans" cxnId="{81442C08-EF17-4767-8994-FBB5A3C5FBD0}">
      <dgm:prSet/>
      <dgm:spPr/>
      <dgm:t>
        <a:bodyPr/>
        <a:lstStyle/>
        <a:p>
          <a:endParaRPr lang="en-US"/>
        </a:p>
      </dgm:t>
    </dgm:pt>
    <dgm:pt modelId="{789A1BEE-CE41-4246-90FD-FBBF991F9383}" type="pres">
      <dgm:prSet presAssocID="{414B6088-DC23-4A68-9032-7CF90AED84A2}" presName="linear" presStyleCnt="0">
        <dgm:presLayoutVars>
          <dgm:animLvl val="lvl"/>
          <dgm:resizeHandles val="exact"/>
        </dgm:presLayoutVars>
      </dgm:prSet>
      <dgm:spPr/>
      <dgm:t>
        <a:bodyPr/>
        <a:lstStyle/>
        <a:p>
          <a:endParaRPr lang="en-US"/>
        </a:p>
      </dgm:t>
    </dgm:pt>
    <dgm:pt modelId="{0F8D7EBD-A5F4-4D84-A75E-526D08496450}" type="pres">
      <dgm:prSet presAssocID="{38BDCB47-1227-44C2-8604-0ADCD7F079EA}" presName="parentText" presStyleLbl="node1" presStyleIdx="0" presStyleCnt="3">
        <dgm:presLayoutVars>
          <dgm:chMax val="0"/>
          <dgm:bulletEnabled val="1"/>
        </dgm:presLayoutVars>
      </dgm:prSet>
      <dgm:spPr/>
      <dgm:t>
        <a:bodyPr/>
        <a:lstStyle/>
        <a:p>
          <a:endParaRPr lang="en-US"/>
        </a:p>
      </dgm:t>
    </dgm:pt>
    <dgm:pt modelId="{B595D2A4-7734-440B-871A-1B3760D84C50}" type="pres">
      <dgm:prSet presAssocID="{679929F5-C575-46AD-AD41-F42CB2641584}" presName="spacer" presStyleCnt="0"/>
      <dgm:spPr/>
    </dgm:pt>
    <dgm:pt modelId="{10CE72F5-9617-41F0-96D5-787E581BC1C6}" type="pres">
      <dgm:prSet presAssocID="{3EC008D1-A64E-49C6-B90A-C6AE086901CB}" presName="parentText" presStyleLbl="node1" presStyleIdx="1" presStyleCnt="3">
        <dgm:presLayoutVars>
          <dgm:chMax val="0"/>
          <dgm:bulletEnabled val="1"/>
        </dgm:presLayoutVars>
      </dgm:prSet>
      <dgm:spPr/>
      <dgm:t>
        <a:bodyPr/>
        <a:lstStyle/>
        <a:p>
          <a:endParaRPr lang="en-US"/>
        </a:p>
      </dgm:t>
    </dgm:pt>
    <dgm:pt modelId="{6CC9FF61-629F-44FF-878E-C914537F762F}" type="pres">
      <dgm:prSet presAssocID="{A3AF75C0-741D-4F50-A3B0-1D903DC495E5}" presName="spacer" presStyleCnt="0"/>
      <dgm:spPr/>
    </dgm:pt>
    <dgm:pt modelId="{355FF89C-B218-47E9-89C3-A5FF645BB397}" type="pres">
      <dgm:prSet presAssocID="{730C74D6-384E-4639-9654-68AF935BE556}" presName="parentText" presStyleLbl="node1" presStyleIdx="2" presStyleCnt="3">
        <dgm:presLayoutVars>
          <dgm:chMax val="0"/>
          <dgm:bulletEnabled val="1"/>
        </dgm:presLayoutVars>
      </dgm:prSet>
      <dgm:spPr/>
      <dgm:t>
        <a:bodyPr/>
        <a:lstStyle/>
        <a:p>
          <a:endParaRPr lang="en-US"/>
        </a:p>
      </dgm:t>
    </dgm:pt>
  </dgm:ptLst>
  <dgm:cxnLst>
    <dgm:cxn modelId="{81442C08-EF17-4767-8994-FBB5A3C5FBD0}" srcId="{414B6088-DC23-4A68-9032-7CF90AED84A2}" destId="{730C74D6-384E-4639-9654-68AF935BE556}" srcOrd="2" destOrd="0" parTransId="{2F632E53-8AA3-4897-AD4E-1388A32A2D1A}" sibTransId="{06FC1D49-E6B4-4277-A7C2-E1034804044F}"/>
    <dgm:cxn modelId="{DAE9C4F8-ECA7-4790-9024-2AF119B8AE46}" srcId="{414B6088-DC23-4A68-9032-7CF90AED84A2}" destId="{38BDCB47-1227-44C2-8604-0ADCD7F079EA}" srcOrd="0" destOrd="0" parTransId="{B2713DB7-FCBF-4CF2-884D-E07DCDE3F87F}" sibTransId="{679929F5-C575-46AD-AD41-F42CB2641584}"/>
    <dgm:cxn modelId="{6133A68B-8BAB-42C0-A2B9-CCB716BB0BAA}" srcId="{414B6088-DC23-4A68-9032-7CF90AED84A2}" destId="{3EC008D1-A64E-49C6-B90A-C6AE086901CB}" srcOrd="1" destOrd="0" parTransId="{F8AA7F1B-153F-44ED-AEA4-79F9A58B44BD}" sibTransId="{A3AF75C0-741D-4F50-A3B0-1D903DC495E5}"/>
    <dgm:cxn modelId="{D301A9A5-EA9E-4A06-BB52-4A1679728DE7}" type="presOf" srcId="{38BDCB47-1227-44C2-8604-0ADCD7F079EA}" destId="{0F8D7EBD-A5F4-4D84-A75E-526D08496450}" srcOrd="0" destOrd="0" presId="urn:microsoft.com/office/officeart/2005/8/layout/vList2"/>
    <dgm:cxn modelId="{9165D335-159A-4D4D-999F-12845687AA92}" type="presOf" srcId="{3EC008D1-A64E-49C6-B90A-C6AE086901CB}" destId="{10CE72F5-9617-41F0-96D5-787E581BC1C6}" srcOrd="0" destOrd="0" presId="urn:microsoft.com/office/officeart/2005/8/layout/vList2"/>
    <dgm:cxn modelId="{86861E4E-F909-4515-9B58-4694FD36C61A}" type="presOf" srcId="{730C74D6-384E-4639-9654-68AF935BE556}" destId="{355FF89C-B218-47E9-89C3-A5FF645BB397}" srcOrd="0" destOrd="0" presId="urn:microsoft.com/office/officeart/2005/8/layout/vList2"/>
    <dgm:cxn modelId="{937ECD9F-D7E0-4256-93C9-DDE14A0785D2}" type="presOf" srcId="{414B6088-DC23-4A68-9032-7CF90AED84A2}" destId="{789A1BEE-CE41-4246-90FD-FBBF991F9383}" srcOrd="0" destOrd="0" presId="urn:microsoft.com/office/officeart/2005/8/layout/vList2"/>
    <dgm:cxn modelId="{C22C5395-EA3C-4961-AC8E-9457D7E29E79}" type="presParOf" srcId="{789A1BEE-CE41-4246-90FD-FBBF991F9383}" destId="{0F8D7EBD-A5F4-4D84-A75E-526D08496450}" srcOrd="0" destOrd="0" presId="urn:microsoft.com/office/officeart/2005/8/layout/vList2"/>
    <dgm:cxn modelId="{724651B4-E21C-4652-A0E6-84094BBAEBDC}" type="presParOf" srcId="{789A1BEE-CE41-4246-90FD-FBBF991F9383}" destId="{B595D2A4-7734-440B-871A-1B3760D84C50}" srcOrd="1" destOrd="0" presId="urn:microsoft.com/office/officeart/2005/8/layout/vList2"/>
    <dgm:cxn modelId="{9F61DFD9-3D73-44CC-BB11-A1F968A822DE}" type="presParOf" srcId="{789A1BEE-CE41-4246-90FD-FBBF991F9383}" destId="{10CE72F5-9617-41F0-96D5-787E581BC1C6}" srcOrd="2" destOrd="0" presId="urn:microsoft.com/office/officeart/2005/8/layout/vList2"/>
    <dgm:cxn modelId="{3233A183-E815-4839-B684-E6E42EDB3BFD}" type="presParOf" srcId="{789A1BEE-CE41-4246-90FD-FBBF991F9383}" destId="{6CC9FF61-629F-44FF-878E-C914537F762F}" srcOrd="3" destOrd="0" presId="urn:microsoft.com/office/officeart/2005/8/layout/vList2"/>
    <dgm:cxn modelId="{7B8E5EE7-F020-46C9-BC04-6B1934702522}" type="presParOf" srcId="{789A1BEE-CE41-4246-90FD-FBBF991F9383}" destId="{355FF89C-B218-47E9-89C3-A5FF645BB39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A5EEF0-CCE4-4A24-B79E-E646B1FE604C}"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0C6FA016-DC8B-443A-AAAC-00C1DBBC6877}">
      <dgm:prSet/>
      <dgm:spPr>
        <a:solidFill>
          <a:schemeClr val="bg1">
            <a:alpha val="90000"/>
          </a:schemeClr>
        </a:solidFill>
      </dgm:spPr>
      <dgm:t>
        <a:bodyPr/>
        <a:lstStyle/>
        <a:p>
          <a:r>
            <a:rPr lang="en-AU"/>
            <a:t>Core business- high importance for everyday work</a:t>
          </a:r>
          <a:endParaRPr lang="en-US"/>
        </a:p>
      </dgm:t>
    </dgm:pt>
    <dgm:pt modelId="{5A55F6A5-40A7-4C8B-863C-9B6ECA551F80}" type="parTrans" cxnId="{2DC2D353-3964-441D-B4E8-A7DD080237A3}">
      <dgm:prSet/>
      <dgm:spPr/>
      <dgm:t>
        <a:bodyPr/>
        <a:lstStyle/>
        <a:p>
          <a:endParaRPr lang="en-US"/>
        </a:p>
      </dgm:t>
    </dgm:pt>
    <dgm:pt modelId="{AFF50972-3769-42EC-8177-AA7A883569D5}" type="sibTrans" cxnId="{2DC2D353-3964-441D-B4E8-A7DD080237A3}">
      <dgm:prSet/>
      <dgm:spPr/>
      <dgm:t>
        <a:bodyPr/>
        <a:lstStyle/>
        <a:p>
          <a:endParaRPr lang="en-US"/>
        </a:p>
      </dgm:t>
    </dgm:pt>
    <dgm:pt modelId="{CCC9523D-8406-4137-8F79-59A191339F1A}">
      <dgm:prSet/>
      <dgm:spPr>
        <a:solidFill>
          <a:schemeClr val="bg1">
            <a:alpha val="90000"/>
          </a:schemeClr>
        </a:solidFill>
      </dgm:spPr>
      <dgm:t>
        <a:bodyPr/>
        <a:lstStyle/>
        <a:p>
          <a:r>
            <a:rPr lang="en-AU"/>
            <a:t>High risk or error prone</a:t>
          </a:r>
          <a:endParaRPr lang="en-US"/>
        </a:p>
      </dgm:t>
    </dgm:pt>
    <dgm:pt modelId="{A3D5BA92-01D8-4DF3-ABC3-3B7E21CF24E5}" type="parTrans" cxnId="{5FE46F8A-A429-47FC-BDB1-910DF80E4F97}">
      <dgm:prSet/>
      <dgm:spPr/>
      <dgm:t>
        <a:bodyPr/>
        <a:lstStyle/>
        <a:p>
          <a:endParaRPr lang="en-US"/>
        </a:p>
      </dgm:t>
    </dgm:pt>
    <dgm:pt modelId="{B614682B-E561-4DA7-A281-C7CD49D7C18D}" type="sibTrans" cxnId="{5FE46F8A-A429-47FC-BDB1-910DF80E4F97}">
      <dgm:prSet/>
      <dgm:spPr/>
      <dgm:t>
        <a:bodyPr/>
        <a:lstStyle/>
        <a:p>
          <a:endParaRPr lang="en-US"/>
        </a:p>
      </dgm:t>
    </dgm:pt>
    <dgm:pt modelId="{FD7B1E00-8E1F-4202-AFBD-BB104479CE3F}">
      <dgm:prSet/>
      <dgm:spPr>
        <a:solidFill>
          <a:schemeClr val="bg1">
            <a:alpha val="90000"/>
          </a:schemeClr>
        </a:solidFill>
      </dgm:spPr>
      <dgm:t>
        <a:bodyPr/>
        <a:lstStyle/>
        <a:p>
          <a:r>
            <a:rPr lang="en-AU" dirty="0"/>
            <a:t>Exemplar of domain/s- e.g. communication, scholar, leader, medical expert*</a:t>
          </a:r>
          <a:endParaRPr lang="en-US" dirty="0"/>
        </a:p>
      </dgm:t>
    </dgm:pt>
    <dgm:pt modelId="{10FE8191-E7DB-45BE-A1D0-4FF11F12C43B}" type="parTrans" cxnId="{8EC49EF6-BF74-440D-96C7-83D9EEB90276}">
      <dgm:prSet/>
      <dgm:spPr/>
      <dgm:t>
        <a:bodyPr/>
        <a:lstStyle/>
        <a:p>
          <a:endParaRPr lang="en-US"/>
        </a:p>
      </dgm:t>
    </dgm:pt>
    <dgm:pt modelId="{51A6A514-26AC-4C0C-A9D2-2DD61A6E83EF}" type="sibTrans" cxnId="{8EC49EF6-BF74-440D-96C7-83D9EEB90276}">
      <dgm:prSet/>
      <dgm:spPr/>
      <dgm:t>
        <a:bodyPr/>
        <a:lstStyle/>
        <a:p>
          <a:endParaRPr lang="en-US"/>
        </a:p>
      </dgm:t>
    </dgm:pt>
    <dgm:pt modelId="{EDDFEA5A-310F-416F-BA36-293DC3F92B89}" type="pres">
      <dgm:prSet presAssocID="{BEA5EEF0-CCE4-4A24-B79E-E646B1FE604C}" presName="hierChild1" presStyleCnt="0">
        <dgm:presLayoutVars>
          <dgm:chPref val="1"/>
          <dgm:dir/>
          <dgm:animOne val="branch"/>
          <dgm:animLvl val="lvl"/>
          <dgm:resizeHandles/>
        </dgm:presLayoutVars>
      </dgm:prSet>
      <dgm:spPr/>
      <dgm:t>
        <a:bodyPr/>
        <a:lstStyle/>
        <a:p>
          <a:endParaRPr lang="en-US"/>
        </a:p>
      </dgm:t>
    </dgm:pt>
    <dgm:pt modelId="{8E558185-13BF-47AD-9E95-DB5639EA08DB}" type="pres">
      <dgm:prSet presAssocID="{0C6FA016-DC8B-443A-AAAC-00C1DBBC6877}" presName="hierRoot1" presStyleCnt="0"/>
      <dgm:spPr/>
    </dgm:pt>
    <dgm:pt modelId="{ECC1D519-045A-4E58-AB0D-59BC2CB5E173}" type="pres">
      <dgm:prSet presAssocID="{0C6FA016-DC8B-443A-AAAC-00C1DBBC6877}" presName="composite" presStyleCnt="0"/>
      <dgm:spPr/>
    </dgm:pt>
    <dgm:pt modelId="{44ACEC17-A656-4C39-80B1-9B33A062998F}" type="pres">
      <dgm:prSet presAssocID="{0C6FA016-DC8B-443A-AAAC-00C1DBBC6877}" presName="background" presStyleLbl="node0" presStyleIdx="0" presStyleCnt="3"/>
      <dgm:spPr/>
    </dgm:pt>
    <dgm:pt modelId="{900F6356-454F-4384-BBCE-3701F3049F59}" type="pres">
      <dgm:prSet presAssocID="{0C6FA016-DC8B-443A-AAAC-00C1DBBC6877}" presName="text" presStyleLbl="fgAcc0" presStyleIdx="0" presStyleCnt="3">
        <dgm:presLayoutVars>
          <dgm:chPref val="3"/>
        </dgm:presLayoutVars>
      </dgm:prSet>
      <dgm:spPr/>
      <dgm:t>
        <a:bodyPr/>
        <a:lstStyle/>
        <a:p>
          <a:endParaRPr lang="en-US"/>
        </a:p>
      </dgm:t>
    </dgm:pt>
    <dgm:pt modelId="{4EBFF2A1-F98F-4201-9CDE-B87C42C51611}" type="pres">
      <dgm:prSet presAssocID="{0C6FA016-DC8B-443A-AAAC-00C1DBBC6877}" presName="hierChild2" presStyleCnt="0"/>
      <dgm:spPr/>
    </dgm:pt>
    <dgm:pt modelId="{79051AEB-9FDA-413D-8425-DF4EFF6A9571}" type="pres">
      <dgm:prSet presAssocID="{CCC9523D-8406-4137-8F79-59A191339F1A}" presName="hierRoot1" presStyleCnt="0"/>
      <dgm:spPr/>
    </dgm:pt>
    <dgm:pt modelId="{FF5E50C8-35D5-4B52-B8E8-87B951772A90}" type="pres">
      <dgm:prSet presAssocID="{CCC9523D-8406-4137-8F79-59A191339F1A}" presName="composite" presStyleCnt="0"/>
      <dgm:spPr/>
    </dgm:pt>
    <dgm:pt modelId="{72F2E3BD-37EF-4E35-BFB1-300B4992794C}" type="pres">
      <dgm:prSet presAssocID="{CCC9523D-8406-4137-8F79-59A191339F1A}" presName="background" presStyleLbl="node0" presStyleIdx="1" presStyleCnt="3"/>
      <dgm:spPr/>
      <dgm:t>
        <a:bodyPr/>
        <a:lstStyle/>
        <a:p>
          <a:endParaRPr lang="en-US"/>
        </a:p>
      </dgm:t>
    </dgm:pt>
    <dgm:pt modelId="{066CC522-C0C4-464B-9344-2CE2E4268A88}" type="pres">
      <dgm:prSet presAssocID="{CCC9523D-8406-4137-8F79-59A191339F1A}" presName="text" presStyleLbl="fgAcc0" presStyleIdx="1" presStyleCnt="3">
        <dgm:presLayoutVars>
          <dgm:chPref val="3"/>
        </dgm:presLayoutVars>
      </dgm:prSet>
      <dgm:spPr/>
      <dgm:t>
        <a:bodyPr/>
        <a:lstStyle/>
        <a:p>
          <a:endParaRPr lang="en-US"/>
        </a:p>
      </dgm:t>
    </dgm:pt>
    <dgm:pt modelId="{A58E08D7-8FE7-4F75-AA22-030756320407}" type="pres">
      <dgm:prSet presAssocID="{CCC9523D-8406-4137-8F79-59A191339F1A}" presName="hierChild2" presStyleCnt="0"/>
      <dgm:spPr/>
    </dgm:pt>
    <dgm:pt modelId="{065D12C0-4C0C-4C20-8BE2-865FD328E48E}" type="pres">
      <dgm:prSet presAssocID="{FD7B1E00-8E1F-4202-AFBD-BB104479CE3F}" presName="hierRoot1" presStyleCnt="0"/>
      <dgm:spPr/>
    </dgm:pt>
    <dgm:pt modelId="{A40719AC-F7AD-4D12-9F8C-5F3E6D9B17D1}" type="pres">
      <dgm:prSet presAssocID="{FD7B1E00-8E1F-4202-AFBD-BB104479CE3F}" presName="composite" presStyleCnt="0"/>
      <dgm:spPr/>
    </dgm:pt>
    <dgm:pt modelId="{B25707D5-76AD-4A6F-9AE2-E9540ABAD2DC}" type="pres">
      <dgm:prSet presAssocID="{FD7B1E00-8E1F-4202-AFBD-BB104479CE3F}" presName="background" presStyleLbl="node0" presStyleIdx="2" presStyleCnt="3"/>
      <dgm:spPr/>
      <dgm:t>
        <a:bodyPr/>
        <a:lstStyle/>
        <a:p>
          <a:endParaRPr lang="en-US"/>
        </a:p>
      </dgm:t>
    </dgm:pt>
    <dgm:pt modelId="{6EB05C71-0B72-489A-83C7-CCC72C8CADC5}" type="pres">
      <dgm:prSet presAssocID="{FD7B1E00-8E1F-4202-AFBD-BB104479CE3F}" presName="text" presStyleLbl="fgAcc0" presStyleIdx="2" presStyleCnt="3">
        <dgm:presLayoutVars>
          <dgm:chPref val="3"/>
        </dgm:presLayoutVars>
      </dgm:prSet>
      <dgm:spPr/>
      <dgm:t>
        <a:bodyPr/>
        <a:lstStyle/>
        <a:p>
          <a:endParaRPr lang="en-US"/>
        </a:p>
      </dgm:t>
    </dgm:pt>
    <dgm:pt modelId="{9CE71F4B-9376-4840-8F77-C51690354791}" type="pres">
      <dgm:prSet presAssocID="{FD7B1E00-8E1F-4202-AFBD-BB104479CE3F}" presName="hierChild2" presStyleCnt="0"/>
      <dgm:spPr/>
    </dgm:pt>
  </dgm:ptLst>
  <dgm:cxnLst>
    <dgm:cxn modelId="{8EC49EF6-BF74-440D-96C7-83D9EEB90276}" srcId="{BEA5EEF0-CCE4-4A24-B79E-E646B1FE604C}" destId="{FD7B1E00-8E1F-4202-AFBD-BB104479CE3F}" srcOrd="2" destOrd="0" parTransId="{10FE8191-E7DB-45BE-A1D0-4FF11F12C43B}" sibTransId="{51A6A514-26AC-4C0C-A9D2-2DD61A6E83EF}"/>
    <dgm:cxn modelId="{A064D31F-CE46-4B92-975E-6F251D58AF0E}" type="presOf" srcId="{0C6FA016-DC8B-443A-AAAC-00C1DBBC6877}" destId="{900F6356-454F-4384-BBCE-3701F3049F59}" srcOrd="0" destOrd="0" presId="urn:microsoft.com/office/officeart/2005/8/layout/hierarchy1"/>
    <dgm:cxn modelId="{396A4922-EF7F-42A2-A761-354D48F88A5C}" type="presOf" srcId="{FD7B1E00-8E1F-4202-AFBD-BB104479CE3F}" destId="{6EB05C71-0B72-489A-83C7-CCC72C8CADC5}" srcOrd="0" destOrd="0" presId="urn:microsoft.com/office/officeart/2005/8/layout/hierarchy1"/>
    <dgm:cxn modelId="{F7985E97-249B-45F9-AAD6-662C1A6C0089}" type="presOf" srcId="{CCC9523D-8406-4137-8F79-59A191339F1A}" destId="{066CC522-C0C4-464B-9344-2CE2E4268A88}" srcOrd="0" destOrd="0" presId="urn:microsoft.com/office/officeart/2005/8/layout/hierarchy1"/>
    <dgm:cxn modelId="{5FE46F8A-A429-47FC-BDB1-910DF80E4F97}" srcId="{BEA5EEF0-CCE4-4A24-B79E-E646B1FE604C}" destId="{CCC9523D-8406-4137-8F79-59A191339F1A}" srcOrd="1" destOrd="0" parTransId="{A3D5BA92-01D8-4DF3-ABC3-3B7E21CF24E5}" sibTransId="{B614682B-E561-4DA7-A281-C7CD49D7C18D}"/>
    <dgm:cxn modelId="{2DC2D353-3964-441D-B4E8-A7DD080237A3}" srcId="{BEA5EEF0-CCE4-4A24-B79E-E646B1FE604C}" destId="{0C6FA016-DC8B-443A-AAAC-00C1DBBC6877}" srcOrd="0" destOrd="0" parTransId="{5A55F6A5-40A7-4C8B-863C-9B6ECA551F80}" sibTransId="{AFF50972-3769-42EC-8177-AA7A883569D5}"/>
    <dgm:cxn modelId="{8CBF4116-BF92-4429-96F4-C4727E744585}" type="presOf" srcId="{BEA5EEF0-CCE4-4A24-B79E-E646B1FE604C}" destId="{EDDFEA5A-310F-416F-BA36-293DC3F92B89}" srcOrd="0" destOrd="0" presId="urn:microsoft.com/office/officeart/2005/8/layout/hierarchy1"/>
    <dgm:cxn modelId="{A0F4EC75-3492-4FB4-83E8-B5740DC572B0}" type="presParOf" srcId="{EDDFEA5A-310F-416F-BA36-293DC3F92B89}" destId="{8E558185-13BF-47AD-9E95-DB5639EA08DB}" srcOrd="0" destOrd="0" presId="urn:microsoft.com/office/officeart/2005/8/layout/hierarchy1"/>
    <dgm:cxn modelId="{C787EDEC-7474-4ECB-B661-A264C583130A}" type="presParOf" srcId="{8E558185-13BF-47AD-9E95-DB5639EA08DB}" destId="{ECC1D519-045A-4E58-AB0D-59BC2CB5E173}" srcOrd="0" destOrd="0" presId="urn:microsoft.com/office/officeart/2005/8/layout/hierarchy1"/>
    <dgm:cxn modelId="{E9AFC153-B7CC-407C-A2CA-BC669BCF2785}" type="presParOf" srcId="{ECC1D519-045A-4E58-AB0D-59BC2CB5E173}" destId="{44ACEC17-A656-4C39-80B1-9B33A062998F}" srcOrd="0" destOrd="0" presId="urn:microsoft.com/office/officeart/2005/8/layout/hierarchy1"/>
    <dgm:cxn modelId="{1122358B-2AB4-47D9-8215-6FD884036D20}" type="presParOf" srcId="{ECC1D519-045A-4E58-AB0D-59BC2CB5E173}" destId="{900F6356-454F-4384-BBCE-3701F3049F59}" srcOrd="1" destOrd="0" presId="urn:microsoft.com/office/officeart/2005/8/layout/hierarchy1"/>
    <dgm:cxn modelId="{0BE1F1EF-5A40-4AB1-A0FA-4AC9E60ED254}" type="presParOf" srcId="{8E558185-13BF-47AD-9E95-DB5639EA08DB}" destId="{4EBFF2A1-F98F-4201-9CDE-B87C42C51611}" srcOrd="1" destOrd="0" presId="urn:microsoft.com/office/officeart/2005/8/layout/hierarchy1"/>
    <dgm:cxn modelId="{EFF06221-06CF-4DAB-873A-4AF35F89A4B4}" type="presParOf" srcId="{EDDFEA5A-310F-416F-BA36-293DC3F92B89}" destId="{79051AEB-9FDA-413D-8425-DF4EFF6A9571}" srcOrd="1" destOrd="0" presId="urn:microsoft.com/office/officeart/2005/8/layout/hierarchy1"/>
    <dgm:cxn modelId="{DBA52A11-AF2F-4A74-857A-6AD03043F749}" type="presParOf" srcId="{79051AEB-9FDA-413D-8425-DF4EFF6A9571}" destId="{FF5E50C8-35D5-4B52-B8E8-87B951772A90}" srcOrd="0" destOrd="0" presId="urn:microsoft.com/office/officeart/2005/8/layout/hierarchy1"/>
    <dgm:cxn modelId="{FC97C228-C399-415E-AD13-D02C4BFE3F5B}" type="presParOf" srcId="{FF5E50C8-35D5-4B52-B8E8-87B951772A90}" destId="{72F2E3BD-37EF-4E35-BFB1-300B4992794C}" srcOrd="0" destOrd="0" presId="urn:microsoft.com/office/officeart/2005/8/layout/hierarchy1"/>
    <dgm:cxn modelId="{3F6E2379-B774-46EC-A144-4EA3EE0617B4}" type="presParOf" srcId="{FF5E50C8-35D5-4B52-B8E8-87B951772A90}" destId="{066CC522-C0C4-464B-9344-2CE2E4268A88}" srcOrd="1" destOrd="0" presId="urn:microsoft.com/office/officeart/2005/8/layout/hierarchy1"/>
    <dgm:cxn modelId="{FA390363-474C-4471-A970-D574D6FDB78B}" type="presParOf" srcId="{79051AEB-9FDA-413D-8425-DF4EFF6A9571}" destId="{A58E08D7-8FE7-4F75-AA22-030756320407}" srcOrd="1" destOrd="0" presId="urn:microsoft.com/office/officeart/2005/8/layout/hierarchy1"/>
    <dgm:cxn modelId="{3614C676-0042-42A2-8AD0-16F67F152320}" type="presParOf" srcId="{EDDFEA5A-310F-416F-BA36-293DC3F92B89}" destId="{065D12C0-4C0C-4C20-8BE2-865FD328E48E}" srcOrd="2" destOrd="0" presId="urn:microsoft.com/office/officeart/2005/8/layout/hierarchy1"/>
    <dgm:cxn modelId="{A850892E-1298-4C1C-8624-99B3ADB21A96}" type="presParOf" srcId="{065D12C0-4C0C-4C20-8BE2-865FD328E48E}" destId="{A40719AC-F7AD-4D12-9F8C-5F3E6D9B17D1}" srcOrd="0" destOrd="0" presId="urn:microsoft.com/office/officeart/2005/8/layout/hierarchy1"/>
    <dgm:cxn modelId="{F527D267-62AA-4998-BF6A-644EF5AE775A}" type="presParOf" srcId="{A40719AC-F7AD-4D12-9F8C-5F3E6D9B17D1}" destId="{B25707D5-76AD-4A6F-9AE2-E9540ABAD2DC}" srcOrd="0" destOrd="0" presId="urn:microsoft.com/office/officeart/2005/8/layout/hierarchy1"/>
    <dgm:cxn modelId="{7D4C6470-A4E2-4043-BF19-FCBB767CB5A9}" type="presParOf" srcId="{A40719AC-F7AD-4D12-9F8C-5F3E6D9B17D1}" destId="{6EB05C71-0B72-489A-83C7-CCC72C8CADC5}" srcOrd="1" destOrd="0" presId="urn:microsoft.com/office/officeart/2005/8/layout/hierarchy1"/>
    <dgm:cxn modelId="{96B7D77F-8842-47C0-954B-92C6B942FCA7}" type="presParOf" srcId="{065D12C0-4C0C-4C20-8BE2-865FD328E48E}" destId="{9CE71F4B-9376-4840-8F77-C51690354791}"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40F75D-D139-48D0-B8F4-FE87D031DA75}" type="doc">
      <dgm:prSet loTypeId="urn:microsoft.com/office/officeart/2005/8/layout/hierarchy1" loCatId="hierarchy" qsTypeId="urn:microsoft.com/office/officeart/2005/8/quickstyle/simple1" qsCatId="simple" csTypeId="urn:microsoft.com/office/officeart/2005/8/colors/accent5_2" csCatId="accent5" phldr="1"/>
      <dgm:spPr/>
      <dgm:t>
        <a:bodyPr/>
        <a:lstStyle/>
        <a:p>
          <a:endParaRPr lang="en-US"/>
        </a:p>
      </dgm:t>
    </dgm:pt>
    <dgm:pt modelId="{F7A8086D-9892-435F-80D3-BD1F4501CB92}">
      <dgm:prSet/>
      <dgm:spPr/>
      <dgm:t>
        <a:bodyPr/>
        <a:lstStyle/>
        <a:p>
          <a:r>
            <a:rPr lang="en-AU" dirty="0" smtClean="0"/>
            <a:t>Requires </a:t>
          </a:r>
          <a:r>
            <a:rPr lang="en-AU" b="1" u="none" dirty="0" smtClean="0"/>
            <a:t>direct supervision</a:t>
          </a:r>
          <a:endParaRPr lang="en-US" b="1" u="none" dirty="0"/>
        </a:p>
      </dgm:t>
    </dgm:pt>
    <dgm:pt modelId="{710DEE01-9901-41B8-A108-A545E437C665}" type="parTrans" cxnId="{FD6CE8FE-2E8A-4230-BB98-CB77D26207BD}">
      <dgm:prSet/>
      <dgm:spPr/>
      <dgm:t>
        <a:bodyPr/>
        <a:lstStyle/>
        <a:p>
          <a:endParaRPr lang="en-US"/>
        </a:p>
      </dgm:t>
    </dgm:pt>
    <dgm:pt modelId="{1C6879D0-2ABB-494F-AD46-B1FD4C4C98A9}" type="sibTrans" cxnId="{FD6CE8FE-2E8A-4230-BB98-CB77D26207BD}">
      <dgm:prSet/>
      <dgm:spPr/>
      <dgm:t>
        <a:bodyPr/>
        <a:lstStyle/>
        <a:p>
          <a:endParaRPr lang="en-US"/>
        </a:p>
      </dgm:t>
    </dgm:pt>
    <dgm:pt modelId="{AAE6BB8B-C864-4469-97A8-E8191312C07E}">
      <dgm:prSet/>
      <dgm:spPr/>
      <dgm:t>
        <a:bodyPr/>
        <a:lstStyle/>
        <a:p>
          <a:r>
            <a:rPr lang="en-AU" dirty="0" smtClean="0"/>
            <a:t>Requires </a:t>
          </a:r>
          <a:r>
            <a:rPr lang="en-AU" b="1" dirty="0" smtClean="0"/>
            <a:t>proximal supervision</a:t>
          </a:r>
          <a:endParaRPr lang="en-US" b="1" dirty="0"/>
        </a:p>
      </dgm:t>
    </dgm:pt>
    <dgm:pt modelId="{50AA7DBD-B3B7-4D9B-8B07-30649A001FE1}" type="parTrans" cxnId="{112E4A7A-2E0C-4922-A094-B29904388EE1}">
      <dgm:prSet/>
      <dgm:spPr/>
      <dgm:t>
        <a:bodyPr/>
        <a:lstStyle/>
        <a:p>
          <a:endParaRPr lang="en-US"/>
        </a:p>
      </dgm:t>
    </dgm:pt>
    <dgm:pt modelId="{717D0940-9554-4FFD-BE05-45A0CB51BE10}" type="sibTrans" cxnId="{112E4A7A-2E0C-4922-A094-B29904388EE1}">
      <dgm:prSet/>
      <dgm:spPr/>
      <dgm:t>
        <a:bodyPr/>
        <a:lstStyle/>
        <a:p>
          <a:endParaRPr lang="en-US"/>
        </a:p>
      </dgm:t>
    </dgm:pt>
    <dgm:pt modelId="{C6E05DC7-E984-4E2F-BCEF-CD123BDB6A3F}">
      <dgm:prSet/>
      <dgm:spPr/>
      <dgm:t>
        <a:bodyPr/>
        <a:lstStyle/>
        <a:p>
          <a:r>
            <a:rPr lang="en-AU" dirty="0" smtClean="0"/>
            <a:t>Requires </a:t>
          </a:r>
          <a:r>
            <a:rPr lang="en-AU" b="1" dirty="0" smtClean="0"/>
            <a:t>minimal supervision</a:t>
          </a:r>
          <a:endParaRPr lang="en-US" b="1" dirty="0"/>
        </a:p>
      </dgm:t>
    </dgm:pt>
    <dgm:pt modelId="{673C82FB-6241-4D17-B30F-01E2D7E7A6E0}" type="parTrans" cxnId="{532580A6-813A-4178-8B41-5C3D5C96F224}">
      <dgm:prSet/>
      <dgm:spPr/>
      <dgm:t>
        <a:bodyPr/>
        <a:lstStyle/>
        <a:p>
          <a:endParaRPr lang="en-US"/>
        </a:p>
      </dgm:t>
    </dgm:pt>
    <dgm:pt modelId="{BFA97BA7-C75A-4A24-8A8F-DD7C142B81FE}" type="sibTrans" cxnId="{532580A6-813A-4178-8B41-5C3D5C96F224}">
      <dgm:prSet/>
      <dgm:spPr/>
      <dgm:t>
        <a:bodyPr/>
        <a:lstStyle/>
        <a:p>
          <a:endParaRPr lang="en-US"/>
        </a:p>
      </dgm:t>
    </dgm:pt>
    <dgm:pt modelId="{D0DB9D10-5C7C-4A4D-85B5-495267F707D9}" type="pres">
      <dgm:prSet presAssocID="{BE40F75D-D139-48D0-B8F4-FE87D031DA75}" presName="hierChild1" presStyleCnt="0">
        <dgm:presLayoutVars>
          <dgm:chPref val="1"/>
          <dgm:dir/>
          <dgm:animOne val="branch"/>
          <dgm:animLvl val="lvl"/>
          <dgm:resizeHandles/>
        </dgm:presLayoutVars>
      </dgm:prSet>
      <dgm:spPr/>
      <dgm:t>
        <a:bodyPr/>
        <a:lstStyle/>
        <a:p>
          <a:endParaRPr lang="en-US"/>
        </a:p>
      </dgm:t>
    </dgm:pt>
    <dgm:pt modelId="{462C2761-06F4-4159-A47E-2763EBE7034A}" type="pres">
      <dgm:prSet presAssocID="{F7A8086D-9892-435F-80D3-BD1F4501CB92}" presName="hierRoot1" presStyleCnt="0"/>
      <dgm:spPr/>
    </dgm:pt>
    <dgm:pt modelId="{71740CFB-0AF1-4AD3-8802-25D5707346C9}" type="pres">
      <dgm:prSet presAssocID="{F7A8086D-9892-435F-80D3-BD1F4501CB92}" presName="composite" presStyleCnt="0"/>
      <dgm:spPr/>
    </dgm:pt>
    <dgm:pt modelId="{1FAC24CE-B984-41EE-9291-4B2B9E24D6E4}" type="pres">
      <dgm:prSet presAssocID="{F7A8086D-9892-435F-80D3-BD1F4501CB92}" presName="background" presStyleLbl="node0" presStyleIdx="0" presStyleCnt="3"/>
      <dgm:spPr/>
    </dgm:pt>
    <dgm:pt modelId="{9972F517-0B4D-4CC6-BF62-506425DBCA4F}" type="pres">
      <dgm:prSet presAssocID="{F7A8086D-9892-435F-80D3-BD1F4501CB92}" presName="text" presStyleLbl="fgAcc0" presStyleIdx="0" presStyleCnt="3">
        <dgm:presLayoutVars>
          <dgm:chPref val="3"/>
        </dgm:presLayoutVars>
      </dgm:prSet>
      <dgm:spPr/>
      <dgm:t>
        <a:bodyPr/>
        <a:lstStyle/>
        <a:p>
          <a:endParaRPr lang="en-US"/>
        </a:p>
      </dgm:t>
    </dgm:pt>
    <dgm:pt modelId="{F2799F25-854C-4AB2-B006-9060493D4253}" type="pres">
      <dgm:prSet presAssocID="{F7A8086D-9892-435F-80D3-BD1F4501CB92}" presName="hierChild2" presStyleCnt="0"/>
      <dgm:spPr/>
    </dgm:pt>
    <dgm:pt modelId="{187385E2-6980-424D-81BC-62B4090DD0AA}" type="pres">
      <dgm:prSet presAssocID="{AAE6BB8B-C864-4469-97A8-E8191312C07E}" presName="hierRoot1" presStyleCnt="0"/>
      <dgm:spPr/>
    </dgm:pt>
    <dgm:pt modelId="{3E328AAD-433E-4C6F-8BA5-F139FBC6E280}" type="pres">
      <dgm:prSet presAssocID="{AAE6BB8B-C864-4469-97A8-E8191312C07E}" presName="composite" presStyleCnt="0"/>
      <dgm:spPr/>
    </dgm:pt>
    <dgm:pt modelId="{65712A0A-7107-468A-B9E6-8300A493DA07}" type="pres">
      <dgm:prSet presAssocID="{AAE6BB8B-C864-4469-97A8-E8191312C07E}" presName="background" presStyleLbl="node0" presStyleIdx="1" presStyleCnt="3"/>
      <dgm:spPr/>
    </dgm:pt>
    <dgm:pt modelId="{A834539A-2059-480E-9A8A-5FA6C6C4058A}" type="pres">
      <dgm:prSet presAssocID="{AAE6BB8B-C864-4469-97A8-E8191312C07E}" presName="text" presStyleLbl="fgAcc0" presStyleIdx="1" presStyleCnt="3">
        <dgm:presLayoutVars>
          <dgm:chPref val="3"/>
        </dgm:presLayoutVars>
      </dgm:prSet>
      <dgm:spPr/>
      <dgm:t>
        <a:bodyPr/>
        <a:lstStyle/>
        <a:p>
          <a:endParaRPr lang="en-US"/>
        </a:p>
      </dgm:t>
    </dgm:pt>
    <dgm:pt modelId="{50A14F63-F406-48CF-A092-2E38F26E97B0}" type="pres">
      <dgm:prSet presAssocID="{AAE6BB8B-C864-4469-97A8-E8191312C07E}" presName="hierChild2" presStyleCnt="0"/>
      <dgm:spPr/>
    </dgm:pt>
    <dgm:pt modelId="{7F128B74-9D99-41C2-ADDF-683ED37E1756}" type="pres">
      <dgm:prSet presAssocID="{C6E05DC7-E984-4E2F-BCEF-CD123BDB6A3F}" presName="hierRoot1" presStyleCnt="0"/>
      <dgm:spPr/>
    </dgm:pt>
    <dgm:pt modelId="{D1C75D78-03FE-4F4F-97D1-B71F339BF53C}" type="pres">
      <dgm:prSet presAssocID="{C6E05DC7-E984-4E2F-BCEF-CD123BDB6A3F}" presName="composite" presStyleCnt="0"/>
      <dgm:spPr/>
    </dgm:pt>
    <dgm:pt modelId="{2A4154F8-9F0B-4FAD-AAA3-25739A6D6984}" type="pres">
      <dgm:prSet presAssocID="{C6E05DC7-E984-4E2F-BCEF-CD123BDB6A3F}" presName="background" presStyleLbl="node0" presStyleIdx="2" presStyleCnt="3"/>
      <dgm:spPr/>
      <dgm:t>
        <a:bodyPr/>
        <a:lstStyle/>
        <a:p>
          <a:endParaRPr lang="en-US"/>
        </a:p>
      </dgm:t>
    </dgm:pt>
    <dgm:pt modelId="{281AF367-3E6E-4C5D-8357-DA078A2B8AB3}" type="pres">
      <dgm:prSet presAssocID="{C6E05DC7-E984-4E2F-BCEF-CD123BDB6A3F}" presName="text" presStyleLbl="fgAcc0" presStyleIdx="2" presStyleCnt="3">
        <dgm:presLayoutVars>
          <dgm:chPref val="3"/>
        </dgm:presLayoutVars>
      </dgm:prSet>
      <dgm:spPr/>
      <dgm:t>
        <a:bodyPr/>
        <a:lstStyle/>
        <a:p>
          <a:endParaRPr lang="en-US"/>
        </a:p>
      </dgm:t>
    </dgm:pt>
    <dgm:pt modelId="{F4397B48-C524-4F1C-A3AA-45EC46278288}" type="pres">
      <dgm:prSet presAssocID="{C6E05DC7-E984-4E2F-BCEF-CD123BDB6A3F}" presName="hierChild2" presStyleCnt="0"/>
      <dgm:spPr/>
    </dgm:pt>
  </dgm:ptLst>
  <dgm:cxnLst>
    <dgm:cxn modelId="{FD6CE8FE-2E8A-4230-BB98-CB77D26207BD}" srcId="{BE40F75D-D139-48D0-B8F4-FE87D031DA75}" destId="{F7A8086D-9892-435F-80D3-BD1F4501CB92}" srcOrd="0" destOrd="0" parTransId="{710DEE01-9901-41B8-A108-A545E437C665}" sibTransId="{1C6879D0-2ABB-494F-AD46-B1FD4C4C98A9}"/>
    <dgm:cxn modelId="{94A395F0-0451-49A3-89BD-38A09FD801BB}" type="presOf" srcId="{BE40F75D-D139-48D0-B8F4-FE87D031DA75}" destId="{D0DB9D10-5C7C-4A4D-85B5-495267F707D9}" srcOrd="0" destOrd="0" presId="urn:microsoft.com/office/officeart/2005/8/layout/hierarchy1"/>
    <dgm:cxn modelId="{ADD796F0-26EE-41F7-850C-5E6EE6BE7322}" type="presOf" srcId="{AAE6BB8B-C864-4469-97A8-E8191312C07E}" destId="{A834539A-2059-480E-9A8A-5FA6C6C4058A}" srcOrd="0" destOrd="0" presId="urn:microsoft.com/office/officeart/2005/8/layout/hierarchy1"/>
    <dgm:cxn modelId="{94654AD9-C11D-4640-BE04-36AF3DFFD072}" type="presOf" srcId="{C6E05DC7-E984-4E2F-BCEF-CD123BDB6A3F}" destId="{281AF367-3E6E-4C5D-8357-DA078A2B8AB3}" srcOrd="0" destOrd="0" presId="urn:microsoft.com/office/officeart/2005/8/layout/hierarchy1"/>
    <dgm:cxn modelId="{112E4A7A-2E0C-4922-A094-B29904388EE1}" srcId="{BE40F75D-D139-48D0-B8F4-FE87D031DA75}" destId="{AAE6BB8B-C864-4469-97A8-E8191312C07E}" srcOrd="1" destOrd="0" parTransId="{50AA7DBD-B3B7-4D9B-8B07-30649A001FE1}" sibTransId="{717D0940-9554-4FFD-BE05-45A0CB51BE10}"/>
    <dgm:cxn modelId="{532580A6-813A-4178-8B41-5C3D5C96F224}" srcId="{BE40F75D-D139-48D0-B8F4-FE87D031DA75}" destId="{C6E05DC7-E984-4E2F-BCEF-CD123BDB6A3F}" srcOrd="2" destOrd="0" parTransId="{673C82FB-6241-4D17-B30F-01E2D7E7A6E0}" sibTransId="{BFA97BA7-C75A-4A24-8A8F-DD7C142B81FE}"/>
    <dgm:cxn modelId="{907D221F-FE21-4620-ACD5-40099239023C}" type="presOf" srcId="{F7A8086D-9892-435F-80D3-BD1F4501CB92}" destId="{9972F517-0B4D-4CC6-BF62-506425DBCA4F}" srcOrd="0" destOrd="0" presId="urn:microsoft.com/office/officeart/2005/8/layout/hierarchy1"/>
    <dgm:cxn modelId="{872E50F0-2ECD-44BD-89DE-2B2082E45174}" type="presParOf" srcId="{D0DB9D10-5C7C-4A4D-85B5-495267F707D9}" destId="{462C2761-06F4-4159-A47E-2763EBE7034A}" srcOrd="0" destOrd="0" presId="urn:microsoft.com/office/officeart/2005/8/layout/hierarchy1"/>
    <dgm:cxn modelId="{8FD2B9E8-BE1A-4F26-AF58-A4457A177DD0}" type="presParOf" srcId="{462C2761-06F4-4159-A47E-2763EBE7034A}" destId="{71740CFB-0AF1-4AD3-8802-25D5707346C9}" srcOrd="0" destOrd="0" presId="urn:microsoft.com/office/officeart/2005/8/layout/hierarchy1"/>
    <dgm:cxn modelId="{5167E4D8-3DD9-4BFE-9656-8B978D10D6CA}" type="presParOf" srcId="{71740CFB-0AF1-4AD3-8802-25D5707346C9}" destId="{1FAC24CE-B984-41EE-9291-4B2B9E24D6E4}" srcOrd="0" destOrd="0" presId="urn:microsoft.com/office/officeart/2005/8/layout/hierarchy1"/>
    <dgm:cxn modelId="{EB85BEA5-A259-4CD8-BD69-4A72473ACCF0}" type="presParOf" srcId="{71740CFB-0AF1-4AD3-8802-25D5707346C9}" destId="{9972F517-0B4D-4CC6-BF62-506425DBCA4F}" srcOrd="1" destOrd="0" presId="urn:microsoft.com/office/officeart/2005/8/layout/hierarchy1"/>
    <dgm:cxn modelId="{48395DDC-7371-458D-B49F-FCB1B1E5BE80}" type="presParOf" srcId="{462C2761-06F4-4159-A47E-2763EBE7034A}" destId="{F2799F25-854C-4AB2-B006-9060493D4253}" srcOrd="1" destOrd="0" presId="urn:microsoft.com/office/officeart/2005/8/layout/hierarchy1"/>
    <dgm:cxn modelId="{86033B61-E29E-4BB0-A571-52F8C9F391F6}" type="presParOf" srcId="{D0DB9D10-5C7C-4A4D-85B5-495267F707D9}" destId="{187385E2-6980-424D-81BC-62B4090DD0AA}" srcOrd="1" destOrd="0" presId="urn:microsoft.com/office/officeart/2005/8/layout/hierarchy1"/>
    <dgm:cxn modelId="{B4E6BB22-A3B9-40D1-B286-19B1B1A63200}" type="presParOf" srcId="{187385E2-6980-424D-81BC-62B4090DD0AA}" destId="{3E328AAD-433E-4C6F-8BA5-F139FBC6E280}" srcOrd="0" destOrd="0" presId="urn:microsoft.com/office/officeart/2005/8/layout/hierarchy1"/>
    <dgm:cxn modelId="{3A9A7625-B1FA-4288-AB90-2C265817CE63}" type="presParOf" srcId="{3E328AAD-433E-4C6F-8BA5-F139FBC6E280}" destId="{65712A0A-7107-468A-B9E6-8300A493DA07}" srcOrd="0" destOrd="0" presId="urn:microsoft.com/office/officeart/2005/8/layout/hierarchy1"/>
    <dgm:cxn modelId="{9CAFF4E6-3388-474F-B5E7-97E3A507FBFA}" type="presParOf" srcId="{3E328AAD-433E-4C6F-8BA5-F139FBC6E280}" destId="{A834539A-2059-480E-9A8A-5FA6C6C4058A}" srcOrd="1" destOrd="0" presId="urn:microsoft.com/office/officeart/2005/8/layout/hierarchy1"/>
    <dgm:cxn modelId="{65CEEE21-231B-4776-9422-192990CD7B50}" type="presParOf" srcId="{187385E2-6980-424D-81BC-62B4090DD0AA}" destId="{50A14F63-F406-48CF-A092-2E38F26E97B0}" srcOrd="1" destOrd="0" presId="urn:microsoft.com/office/officeart/2005/8/layout/hierarchy1"/>
    <dgm:cxn modelId="{407360C5-892B-462B-AA95-E2725B617C30}" type="presParOf" srcId="{D0DB9D10-5C7C-4A4D-85B5-495267F707D9}" destId="{7F128B74-9D99-41C2-ADDF-683ED37E1756}" srcOrd="2" destOrd="0" presId="urn:microsoft.com/office/officeart/2005/8/layout/hierarchy1"/>
    <dgm:cxn modelId="{63E29954-C659-43AB-AFB7-976FACA3E92F}" type="presParOf" srcId="{7F128B74-9D99-41C2-ADDF-683ED37E1756}" destId="{D1C75D78-03FE-4F4F-97D1-B71F339BF53C}" srcOrd="0" destOrd="0" presId="urn:microsoft.com/office/officeart/2005/8/layout/hierarchy1"/>
    <dgm:cxn modelId="{83EF4E84-40E6-42B8-9B3D-9AACD2BB8A8D}" type="presParOf" srcId="{D1C75D78-03FE-4F4F-97D1-B71F339BF53C}" destId="{2A4154F8-9F0B-4FAD-AAA3-25739A6D6984}" srcOrd="0" destOrd="0" presId="urn:microsoft.com/office/officeart/2005/8/layout/hierarchy1"/>
    <dgm:cxn modelId="{EB5D7EF8-8D6B-4A8E-94E5-18F680D9C17B}" type="presParOf" srcId="{D1C75D78-03FE-4F4F-97D1-B71F339BF53C}" destId="{281AF367-3E6E-4C5D-8357-DA078A2B8AB3}" srcOrd="1" destOrd="0" presId="urn:microsoft.com/office/officeart/2005/8/layout/hierarchy1"/>
    <dgm:cxn modelId="{1107D4B0-D417-44F9-BF3D-A981F74FEC08}" type="presParOf" srcId="{7F128B74-9D99-41C2-ADDF-683ED37E1756}" destId="{F4397B48-C524-4F1C-A3AA-45EC4627828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61DC2-8AB2-45C0-B718-24786C96AD73}">
      <dsp:nvSpPr>
        <dsp:cNvPr id="0" name=""/>
        <dsp:cNvSpPr/>
      </dsp:nvSpPr>
      <dsp:spPr>
        <a:xfrm>
          <a:off x="7233" y="533479"/>
          <a:ext cx="2161877" cy="129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smtClean="0">
              <a:latin typeface="Calibri Light" panose="020F0302020204030204"/>
            </a:rPr>
            <a:t>In </a:t>
          </a:r>
          <a:r>
            <a:rPr lang="en-US" sz="1100" kern="1200" dirty="0">
              <a:latin typeface="Calibri Light" panose="020F0302020204030204"/>
            </a:rPr>
            <a:t>19th</a:t>
          </a:r>
          <a:r>
            <a:rPr lang="en-US" sz="1100" kern="1200" dirty="0"/>
            <a:t> centuries, most western countries began to regulate the medical profession on a national level, assuming responsibilities for the health of the population and to protect citizens against incompetent medical practitioners</a:t>
          </a:r>
        </a:p>
      </dsp:txBody>
      <dsp:txXfrm>
        <a:off x="45225" y="571471"/>
        <a:ext cx="2085893" cy="1221142"/>
      </dsp:txXfrm>
    </dsp:sp>
    <dsp:sp modelId="{D635758E-4E4B-47AA-A925-82861762605F}">
      <dsp:nvSpPr>
        <dsp:cNvPr id="0" name=""/>
        <dsp:cNvSpPr/>
      </dsp:nvSpPr>
      <dsp:spPr>
        <a:xfrm>
          <a:off x="2359355" y="913970"/>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359355" y="1021199"/>
        <a:ext cx="320822" cy="321687"/>
      </dsp:txXfrm>
    </dsp:sp>
    <dsp:sp modelId="{493CAE95-2E92-49D3-9C64-51A18139DD9C}">
      <dsp:nvSpPr>
        <dsp:cNvPr id="0" name=""/>
        <dsp:cNvSpPr/>
      </dsp:nvSpPr>
      <dsp:spPr>
        <a:xfrm>
          <a:off x="3033861" y="533479"/>
          <a:ext cx="2161877" cy="129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latin typeface="Calibri Light" panose="020F0302020204030204"/>
            </a:rPr>
            <a:t>Competency-based</a:t>
          </a:r>
          <a:r>
            <a:rPr lang="en-US" sz="1100" kern="1200" dirty="0"/>
            <a:t> medical education was embraced in several countries in the 1990s </a:t>
          </a:r>
        </a:p>
      </dsp:txBody>
      <dsp:txXfrm>
        <a:off x="3071853" y="571471"/>
        <a:ext cx="2085893" cy="1221142"/>
      </dsp:txXfrm>
    </dsp:sp>
    <dsp:sp modelId="{23D5C99F-7F1E-4F2D-BC6F-3419375BD78C}">
      <dsp:nvSpPr>
        <dsp:cNvPr id="0" name=""/>
        <dsp:cNvSpPr/>
      </dsp:nvSpPr>
      <dsp:spPr>
        <a:xfrm>
          <a:off x="5385983" y="913970"/>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385983" y="1021199"/>
        <a:ext cx="320822" cy="321687"/>
      </dsp:txXfrm>
    </dsp:sp>
    <dsp:sp modelId="{22495455-9864-41FD-89F2-F2BCE9064066}">
      <dsp:nvSpPr>
        <dsp:cNvPr id="0" name=""/>
        <dsp:cNvSpPr/>
      </dsp:nvSpPr>
      <dsp:spPr>
        <a:xfrm>
          <a:off x="6060489" y="533479"/>
          <a:ext cx="2161877" cy="129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a:t>move from time-based to competency- based medical education</a:t>
          </a:r>
        </a:p>
      </dsp:txBody>
      <dsp:txXfrm>
        <a:off x="6098481" y="571471"/>
        <a:ext cx="2085893" cy="1221142"/>
      </dsp:txXfrm>
    </dsp:sp>
    <dsp:sp modelId="{50F7E029-1942-4A6E-8CCC-8E55FD0A7316}">
      <dsp:nvSpPr>
        <dsp:cNvPr id="0" name=""/>
        <dsp:cNvSpPr/>
      </dsp:nvSpPr>
      <dsp:spPr>
        <a:xfrm rot="5400000">
          <a:off x="6912269" y="1981937"/>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5400000">
        <a:off x="6980585" y="2020851"/>
        <a:ext cx="321687" cy="320822"/>
      </dsp:txXfrm>
    </dsp:sp>
    <dsp:sp modelId="{D9982D44-F637-4C89-9D34-19FEE5805C94}">
      <dsp:nvSpPr>
        <dsp:cNvPr id="0" name=""/>
        <dsp:cNvSpPr/>
      </dsp:nvSpPr>
      <dsp:spPr>
        <a:xfrm>
          <a:off x="6060489" y="2695356"/>
          <a:ext cx="2161877" cy="129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a:latin typeface="Calibri Light" panose="020F0302020204030204"/>
            </a:rPr>
            <a:t> Move to </a:t>
          </a:r>
          <a:r>
            <a:rPr lang="en-US" sz="1100" u="sng" kern="1200" dirty="0">
              <a:latin typeface="Calibri Light" panose="020F0302020204030204"/>
            </a:rPr>
            <a:t>connect</a:t>
          </a:r>
          <a:r>
            <a:rPr lang="en-US" sz="1100" kern="1200" dirty="0"/>
            <a:t> competencies better to the practice of </a:t>
          </a:r>
          <a:r>
            <a:rPr lang="en-US" sz="1100" kern="1200" dirty="0">
              <a:latin typeface="Calibri Light" panose="020F0302020204030204"/>
            </a:rPr>
            <a:t>every-day</a:t>
          </a:r>
          <a:r>
            <a:rPr lang="en-US" sz="1100" kern="1200" dirty="0"/>
            <a:t> work in health care.</a:t>
          </a:r>
        </a:p>
      </dsp:txBody>
      <dsp:txXfrm>
        <a:off x="6098481" y="2733348"/>
        <a:ext cx="2085893" cy="1221142"/>
      </dsp:txXfrm>
    </dsp:sp>
    <dsp:sp modelId="{2F2682E5-B706-4C54-B3BE-E758ECB41836}">
      <dsp:nvSpPr>
        <dsp:cNvPr id="0" name=""/>
        <dsp:cNvSpPr/>
      </dsp:nvSpPr>
      <dsp:spPr>
        <a:xfrm rot="10800000">
          <a:off x="5411926" y="3075847"/>
          <a:ext cx="458317" cy="536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5549421" y="3183076"/>
        <a:ext cx="320822" cy="321687"/>
      </dsp:txXfrm>
    </dsp:sp>
    <dsp:sp modelId="{BF5FAE77-A3C5-4A1C-875A-C185CB4A7947}">
      <dsp:nvSpPr>
        <dsp:cNvPr id="0" name=""/>
        <dsp:cNvSpPr/>
      </dsp:nvSpPr>
      <dsp:spPr>
        <a:xfrm>
          <a:off x="3033861" y="2695356"/>
          <a:ext cx="2161877" cy="129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en-US" sz="1100" kern="1200" dirty="0">
              <a:latin typeface="Calibri Light" panose="020F0302020204030204"/>
            </a:rPr>
            <a:t>Entrustable Professional Activities</a:t>
          </a:r>
          <a:endParaRPr lang="en-US" sz="1100" kern="1200" dirty="0"/>
        </a:p>
      </dsp:txBody>
      <dsp:txXfrm>
        <a:off x="3071853" y="2733348"/>
        <a:ext cx="2085893" cy="1221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D7EBD-A5F4-4D84-A75E-526D08496450}">
      <dsp:nvSpPr>
        <dsp:cNvPr id="0" name=""/>
        <dsp:cNvSpPr/>
      </dsp:nvSpPr>
      <dsp:spPr>
        <a:xfrm>
          <a:off x="0" y="54868"/>
          <a:ext cx="7162533" cy="1352520"/>
        </a:xfrm>
        <a:prstGeom prst="roundRect">
          <a:avLst/>
        </a:prstGeom>
        <a:solidFill>
          <a:schemeClr val="tx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t>Describe the essential work that doctors do</a:t>
          </a:r>
          <a:endParaRPr lang="en-US" sz="3400" kern="1200" dirty="0"/>
        </a:p>
      </dsp:txBody>
      <dsp:txXfrm>
        <a:off x="66025" y="120893"/>
        <a:ext cx="7030483" cy="1220470"/>
      </dsp:txXfrm>
    </dsp:sp>
    <dsp:sp modelId="{10CE72F5-9617-41F0-96D5-787E581BC1C6}">
      <dsp:nvSpPr>
        <dsp:cNvPr id="0" name=""/>
        <dsp:cNvSpPr/>
      </dsp:nvSpPr>
      <dsp:spPr>
        <a:xfrm>
          <a:off x="0" y="1505308"/>
          <a:ext cx="7162533" cy="1352520"/>
        </a:xfrm>
        <a:prstGeom prst="roundRect">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t>The responsibilities or tasks that must be done in patient care </a:t>
          </a:r>
          <a:endParaRPr lang="en-US" sz="3400" kern="1200" dirty="0"/>
        </a:p>
      </dsp:txBody>
      <dsp:txXfrm>
        <a:off x="66025" y="1571333"/>
        <a:ext cx="7030483" cy="1220470"/>
      </dsp:txXfrm>
    </dsp:sp>
    <dsp:sp modelId="{355FF89C-B218-47E9-89C3-A5FF645BB397}">
      <dsp:nvSpPr>
        <dsp:cNvPr id="0" name=""/>
        <dsp:cNvSpPr/>
      </dsp:nvSpPr>
      <dsp:spPr>
        <a:xfrm>
          <a:off x="0" y="2955748"/>
          <a:ext cx="7162533" cy="1352520"/>
        </a:xfrm>
        <a:prstGeom prst="roundRect">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t>These tasks can be small or large</a:t>
          </a:r>
          <a:endParaRPr lang="en-US" sz="3400" kern="1200" dirty="0"/>
        </a:p>
      </dsp:txBody>
      <dsp:txXfrm>
        <a:off x="66025" y="3021773"/>
        <a:ext cx="7030483" cy="1220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CEC17-A656-4C39-80B1-9B33A062998F}">
      <dsp:nvSpPr>
        <dsp:cNvPr id="0" name=""/>
        <dsp:cNvSpPr/>
      </dsp:nvSpPr>
      <dsp:spPr>
        <a:xfrm>
          <a:off x="0" y="419307"/>
          <a:ext cx="2335148" cy="148281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0F6356-454F-4384-BBCE-3701F3049F59}">
      <dsp:nvSpPr>
        <dsp:cNvPr id="0" name=""/>
        <dsp:cNvSpPr/>
      </dsp:nvSpPr>
      <dsp:spPr>
        <a:xfrm>
          <a:off x="259460" y="665795"/>
          <a:ext cx="2335148" cy="1482819"/>
        </a:xfrm>
        <a:prstGeom prst="roundRect">
          <a:avLst>
            <a:gd name="adj" fmla="val 10000"/>
          </a:avLst>
        </a:prstGeom>
        <a:solidFill>
          <a:schemeClr val="bg1">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a:t>Core business- high importance for everyday work</a:t>
          </a:r>
          <a:endParaRPr lang="en-US" sz="1800" kern="1200"/>
        </a:p>
      </dsp:txBody>
      <dsp:txXfrm>
        <a:off x="302890" y="709225"/>
        <a:ext cx="2248288" cy="1395959"/>
      </dsp:txXfrm>
    </dsp:sp>
    <dsp:sp modelId="{72F2E3BD-37EF-4E35-BFB1-300B4992794C}">
      <dsp:nvSpPr>
        <dsp:cNvPr id="0" name=""/>
        <dsp:cNvSpPr/>
      </dsp:nvSpPr>
      <dsp:spPr>
        <a:xfrm>
          <a:off x="2854070" y="419307"/>
          <a:ext cx="2335148" cy="148281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6CC522-C0C4-464B-9344-2CE2E4268A88}">
      <dsp:nvSpPr>
        <dsp:cNvPr id="0" name=""/>
        <dsp:cNvSpPr/>
      </dsp:nvSpPr>
      <dsp:spPr>
        <a:xfrm>
          <a:off x="3113531" y="665795"/>
          <a:ext cx="2335148" cy="1482819"/>
        </a:xfrm>
        <a:prstGeom prst="roundRect">
          <a:avLst>
            <a:gd name="adj" fmla="val 10000"/>
          </a:avLst>
        </a:prstGeom>
        <a:solidFill>
          <a:schemeClr val="bg1">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a:t>High risk or error prone</a:t>
          </a:r>
          <a:endParaRPr lang="en-US" sz="1800" kern="1200"/>
        </a:p>
      </dsp:txBody>
      <dsp:txXfrm>
        <a:off x="3156961" y="709225"/>
        <a:ext cx="2248288" cy="1395959"/>
      </dsp:txXfrm>
    </dsp:sp>
    <dsp:sp modelId="{B25707D5-76AD-4A6F-9AE2-E9540ABAD2DC}">
      <dsp:nvSpPr>
        <dsp:cNvPr id="0" name=""/>
        <dsp:cNvSpPr/>
      </dsp:nvSpPr>
      <dsp:spPr>
        <a:xfrm>
          <a:off x="5708141" y="419307"/>
          <a:ext cx="2335148" cy="148281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B05C71-0B72-489A-83C7-CCC72C8CADC5}">
      <dsp:nvSpPr>
        <dsp:cNvPr id="0" name=""/>
        <dsp:cNvSpPr/>
      </dsp:nvSpPr>
      <dsp:spPr>
        <a:xfrm>
          <a:off x="5967603" y="665795"/>
          <a:ext cx="2335148" cy="1482819"/>
        </a:xfrm>
        <a:prstGeom prst="roundRect">
          <a:avLst>
            <a:gd name="adj" fmla="val 10000"/>
          </a:avLst>
        </a:prstGeom>
        <a:solidFill>
          <a:schemeClr val="bg1">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dirty="0"/>
            <a:t>Exemplar of domain/s- e.g. communication, scholar, leader, medical expert*</a:t>
          </a:r>
          <a:endParaRPr lang="en-US" sz="1800" kern="1200" dirty="0"/>
        </a:p>
      </dsp:txBody>
      <dsp:txXfrm>
        <a:off x="6011033" y="709225"/>
        <a:ext cx="2248288" cy="13959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C24CE-B984-41EE-9291-4B2B9E24D6E4}">
      <dsp:nvSpPr>
        <dsp:cNvPr id="0" name=""/>
        <dsp:cNvSpPr/>
      </dsp:nvSpPr>
      <dsp:spPr>
        <a:xfrm>
          <a:off x="0" y="419307"/>
          <a:ext cx="2335148" cy="148281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2F517-0B4D-4CC6-BF62-506425DBCA4F}">
      <dsp:nvSpPr>
        <dsp:cNvPr id="0" name=""/>
        <dsp:cNvSpPr/>
      </dsp:nvSpPr>
      <dsp:spPr>
        <a:xfrm>
          <a:off x="259460" y="665795"/>
          <a:ext cx="2335148" cy="148281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AU" sz="2800" kern="1200" dirty="0" smtClean="0"/>
            <a:t>Requires </a:t>
          </a:r>
          <a:r>
            <a:rPr lang="en-AU" sz="2800" b="1" u="none" kern="1200" dirty="0" smtClean="0"/>
            <a:t>direct supervision</a:t>
          </a:r>
          <a:endParaRPr lang="en-US" sz="2800" b="1" u="none" kern="1200" dirty="0"/>
        </a:p>
      </dsp:txBody>
      <dsp:txXfrm>
        <a:off x="302890" y="709225"/>
        <a:ext cx="2248288" cy="1395959"/>
      </dsp:txXfrm>
    </dsp:sp>
    <dsp:sp modelId="{65712A0A-7107-468A-B9E6-8300A493DA07}">
      <dsp:nvSpPr>
        <dsp:cNvPr id="0" name=""/>
        <dsp:cNvSpPr/>
      </dsp:nvSpPr>
      <dsp:spPr>
        <a:xfrm>
          <a:off x="2854070" y="419307"/>
          <a:ext cx="2335148" cy="148281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4539A-2059-480E-9A8A-5FA6C6C4058A}">
      <dsp:nvSpPr>
        <dsp:cNvPr id="0" name=""/>
        <dsp:cNvSpPr/>
      </dsp:nvSpPr>
      <dsp:spPr>
        <a:xfrm>
          <a:off x="3113531" y="665795"/>
          <a:ext cx="2335148" cy="148281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AU" sz="2800" kern="1200" dirty="0" smtClean="0"/>
            <a:t>Requires </a:t>
          </a:r>
          <a:r>
            <a:rPr lang="en-AU" sz="2800" b="1" kern="1200" dirty="0" smtClean="0"/>
            <a:t>proximal supervision</a:t>
          </a:r>
          <a:endParaRPr lang="en-US" sz="2800" b="1" kern="1200" dirty="0"/>
        </a:p>
      </dsp:txBody>
      <dsp:txXfrm>
        <a:off x="3156961" y="709225"/>
        <a:ext cx="2248288" cy="1395959"/>
      </dsp:txXfrm>
    </dsp:sp>
    <dsp:sp modelId="{2A4154F8-9F0B-4FAD-AAA3-25739A6D6984}">
      <dsp:nvSpPr>
        <dsp:cNvPr id="0" name=""/>
        <dsp:cNvSpPr/>
      </dsp:nvSpPr>
      <dsp:spPr>
        <a:xfrm>
          <a:off x="5708141" y="419307"/>
          <a:ext cx="2335148" cy="148281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1AF367-3E6E-4C5D-8357-DA078A2B8AB3}">
      <dsp:nvSpPr>
        <dsp:cNvPr id="0" name=""/>
        <dsp:cNvSpPr/>
      </dsp:nvSpPr>
      <dsp:spPr>
        <a:xfrm>
          <a:off x="5967603" y="665795"/>
          <a:ext cx="2335148" cy="1482819"/>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AU" sz="2800" kern="1200" dirty="0" smtClean="0"/>
            <a:t>Requires </a:t>
          </a:r>
          <a:r>
            <a:rPr lang="en-AU" sz="2800" b="1" kern="1200" dirty="0" smtClean="0"/>
            <a:t>minimal supervision</a:t>
          </a:r>
          <a:endParaRPr lang="en-US" sz="2800" b="1" kern="1200" dirty="0"/>
        </a:p>
      </dsp:txBody>
      <dsp:txXfrm>
        <a:off x="6011033" y="709225"/>
        <a:ext cx="2248288" cy="13959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45659" cy="499110"/>
          </a:xfrm>
          <a:prstGeom prst="rect">
            <a:avLst/>
          </a:prstGeom>
        </p:spPr>
        <p:txBody>
          <a:bodyPr vert="horz" lIns="91321" tIns="45661" rIns="91321" bIns="45661" rtlCol="0"/>
          <a:lstStyle>
            <a:lvl1pPr algn="l">
              <a:defRPr sz="1200"/>
            </a:lvl1pPr>
          </a:lstStyle>
          <a:p>
            <a:endParaRPr lang="en-AU"/>
          </a:p>
        </p:txBody>
      </p:sp>
      <p:sp>
        <p:nvSpPr>
          <p:cNvPr id="3" name="Date Placeholder 2"/>
          <p:cNvSpPr>
            <a:spLocks noGrp="1"/>
          </p:cNvSpPr>
          <p:nvPr>
            <p:ph type="dt" sz="quarter" idx="1"/>
          </p:nvPr>
        </p:nvSpPr>
        <p:spPr>
          <a:xfrm>
            <a:off x="3850445" y="2"/>
            <a:ext cx="2945659" cy="499110"/>
          </a:xfrm>
          <a:prstGeom prst="rect">
            <a:avLst/>
          </a:prstGeom>
        </p:spPr>
        <p:txBody>
          <a:bodyPr vert="horz" lIns="91321" tIns="45661" rIns="91321" bIns="45661" rtlCol="0"/>
          <a:lstStyle>
            <a:lvl1pPr algn="r">
              <a:defRPr sz="1200"/>
            </a:lvl1pPr>
          </a:lstStyle>
          <a:p>
            <a:fld id="{3CE7E12D-06B5-442B-9983-FB7717AFB270}" type="datetimeFigureOut">
              <a:rPr lang="en-AU" smtClean="0"/>
              <a:t>06/06/2023</a:t>
            </a:fld>
            <a:endParaRPr lang="en-AU"/>
          </a:p>
        </p:txBody>
      </p:sp>
      <p:sp>
        <p:nvSpPr>
          <p:cNvPr id="4" name="Footer Placeholder 3"/>
          <p:cNvSpPr>
            <a:spLocks noGrp="1"/>
          </p:cNvSpPr>
          <p:nvPr>
            <p:ph type="ftr" sz="quarter" idx="2"/>
          </p:nvPr>
        </p:nvSpPr>
        <p:spPr>
          <a:xfrm>
            <a:off x="4" y="9481359"/>
            <a:ext cx="2945659" cy="499110"/>
          </a:xfrm>
          <a:prstGeom prst="rect">
            <a:avLst/>
          </a:prstGeom>
        </p:spPr>
        <p:txBody>
          <a:bodyPr vert="horz" lIns="91321" tIns="45661" rIns="91321" bIns="45661" rtlCol="0" anchor="b"/>
          <a:lstStyle>
            <a:lvl1pPr algn="l">
              <a:defRPr sz="1200"/>
            </a:lvl1pPr>
          </a:lstStyle>
          <a:p>
            <a:endParaRPr lang="en-AU"/>
          </a:p>
        </p:txBody>
      </p:sp>
      <p:sp>
        <p:nvSpPr>
          <p:cNvPr id="5" name="Slide Number Placeholder 4"/>
          <p:cNvSpPr>
            <a:spLocks noGrp="1"/>
          </p:cNvSpPr>
          <p:nvPr>
            <p:ph type="sldNum" sz="quarter" idx="3"/>
          </p:nvPr>
        </p:nvSpPr>
        <p:spPr>
          <a:xfrm>
            <a:off x="3850445" y="9481359"/>
            <a:ext cx="2945659" cy="499110"/>
          </a:xfrm>
          <a:prstGeom prst="rect">
            <a:avLst/>
          </a:prstGeom>
        </p:spPr>
        <p:txBody>
          <a:bodyPr vert="horz" lIns="91321" tIns="45661" rIns="91321" bIns="45661" rtlCol="0" anchor="b"/>
          <a:lstStyle>
            <a:lvl1pPr algn="r">
              <a:defRPr sz="1200"/>
            </a:lvl1pPr>
          </a:lstStyle>
          <a:p>
            <a:fld id="{8E493E8D-DC36-4E6C-A082-BE128185B676}" type="slidenum">
              <a:rPr lang="en-AU" smtClean="0"/>
              <a:t>‹#›</a:t>
            </a:fld>
            <a:endParaRPr lang="en-AU"/>
          </a:p>
        </p:txBody>
      </p:sp>
    </p:spTree>
    <p:extLst>
      <p:ext uri="{BB962C8B-B14F-4D97-AF65-F5344CB8AC3E}">
        <p14:creationId xmlns:p14="http://schemas.microsoft.com/office/powerpoint/2010/main" val="22935457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45659" cy="499110"/>
          </a:xfrm>
          <a:prstGeom prst="rect">
            <a:avLst/>
          </a:prstGeom>
        </p:spPr>
        <p:txBody>
          <a:bodyPr vert="horz" lIns="91321" tIns="45661" rIns="91321" bIns="45661" rtlCol="0"/>
          <a:lstStyle>
            <a:lvl1pPr algn="l">
              <a:defRPr sz="1200"/>
            </a:lvl1pPr>
          </a:lstStyle>
          <a:p>
            <a:endParaRPr lang="en-AU"/>
          </a:p>
        </p:txBody>
      </p:sp>
      <p:sp>
        <p:nvSpPr>
          <p:cNvPr id="3" name="Date Placeholder 2"/>
          <p:cNvSpPr>
            <a:spLocks noGrp="1"/>
          </p:cNvSpPr>
          <p:nvPr>
            <p:ph type="dt" idx="1"/>
          </p:nvPr>
        </p:nvSpPr>
        <p:spPr>
          <a:xfrm>
            <a:off x="3850445" y="2"/>
            <a:ext cx="2945659" cy="499110"/>
          </a:xfrm>
          <a:prstGeom prst="rect">
            <a:avLst/>
          </a:prstGeom>
        </p:spPr>
        <p:txBody>
          <a:bodyPr vert="horz" lIns="91321" tIns="45661" rIns="91321" bIns="45661" rtlCol="0"/>
          <a:lstStyle>
            <a:lvl1pPr algn="r">
              <a:defRPr sz="1200"/>
            </a:lvl1pPr>
          </a:lstStyle>
          <a:p>
            <a:fld id="{1526FB3B-1AF9-4B8E-9A56-75F8F1D35C6D}" type="datetimeFigureOut">
              <a:rPr lang="en-AU" smtClean="0"/>
              <a:t>06/06/2023</a:t>
            </a:fld>
            <a:endParaRPr lang="en-AU"/>
          </a:p>
        </p:txBody>
      </p:sp>
      <p:sp>
        <p:nvSpPr>
          <p:cNvPr id="4" name="Slide Image Placeholder 3"/>
          <p:cNvSpPr>
            <a:spLocks noGrp="1" noRot="1" noChangeAspect="1"/>
          </p:cNvSpPr>
          <p:nvPr>
            <p:ph type="sldImg" idx="2"/>
          </p:nvPr>
        </p:nvSpPr>
        <p:spPr>
          <a:xfrm>
            <a:off x="906463" y="749300"/>
            <a:ext cx="4986337" cy="3741738"/>
          </a:xfrm>
          <a:prstGeom prst="rect">
            <a:avLst/>
          </a:prstGeom>
          <a:noFill/>
          <a:ln w="12700">
            <a:solidFill>
              <a:prstClr val="black"/>
            </a:solidFill>
          </a:ln>
        </p:spPr>
        <p:txBody>
          <a:bodyPr vert="horz" lIns="91321" tIns="45661" rIns="91321" bIns="45661" rtlCol="0" anchor="ctr"/>
          <a:lstStyle/>
          <a:p>
            <a:endParaRPr lang="en-AU"/>
          </a:p>
        </p:txBody>
      </p:sp>
      <p:sp>
        <p:nvSpPr>
          <p:cNvPr id="5" name="Notes Placeholder 4"/>
          <p:cNvSpPr>
            <a:spLocks noGrp="1"/>
          </p:cNvSpPr>
          <p:nvPr>
            <p:ph type="body" sz="quarter" idx="3"/>
          </p:nvPr>
        </p:nvSpPr>
        <p:spPr>
          <a:xfrm>
            <a:off x="679768" y="4741545"/>
            <a:ext cx="5438140" cy="4491990"/>
          </a:xfrm>
          <a:prstGeom prst="rect">
            <a:avLst/>
          </a:prstGeom>
        </p:spPr>
        <p:txBody>
          <a:bodyPr vert="horz" lIns="91321" tIns="45661" rIns="91321" bIns="4566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4" y="9481359"/>
            <a:ext cx="2945659" cy="499110"/>
          </a:xfrm>
          <a:prstGeom prst="rect">
            <a:avLst/>
          </a:prstGeom>
        </p:spPr>
        <p:txBody>
          <a:bodyPr vert="horz" lIns="91321" tIns="45661" rIns="91321" bIns="45661" rtlCol="0" anchor="b"/>
          <a:lstStyle>
            <a:lvl1pPr algn="l">
              <a:defRPr sz="1200"/>
            </a:lvl1pPr>
          </a:lstStyle>
          <a:p>
            <a:endParaRPr lang="en-AU"/>
          </a:p>
        </p:txBody>
      </p:sp>
      <p:sp>
        <p:nvSpPr>
          <p:cNvPr id="7" name="Slide Number Placeholder 6"/>
          <p:cNvSpPr>
            <a:spLocks noGrp="1"/>
          </p:cNvSpPr>
          <p:nvPr>
            <p:ph type="sldNum" sz="quarter" idx="5"/>
          </p:nvPr>
        </p:nvSpPr>
        <p:spPr>
          <a:xfrm>
            <a:off x="3850445" y="9481359"/>
            <a:ext cx="2945659" cy="499110"/>
          </a:xfrm>
          <a:prstGeom prst="rect">
            <a:avLst/>
          </a:prstGeom>
        </p:spPr>
        <p:txBody>
          <a:bodyPr vert="horz" lIns="91321" tIns="45661" rIns="91321" bIns="45661" rtlCol="0" anchor="b"/>
          <a:lstStyle>
            <a:lvl1pPr algn="r">
              <a:defRPr sz="1200"/>
            </a:lvl1pPr>
          </a:lstStyle>
          <a:p>
            <a:fld id="{BC4C6744-6112-423B-9FE2-5E4BD8498159}" type="slidenum">
              <a:rPr lang="en-AU" smtClean="0"/>
              <a:t>‹#›</a:t>
            </a:fld>
            <a:endParaRPr lang="en-AU"/>
          </a:p>
        </p:txBody>
      </p:sp>
    </p:spTree>
    <p:extLst>
      <p:ext uri="{BB962C8B-B14F-4D97-AF65-F5344CB8AC3E}">
        <p14:creationId xmlns:p14="http://schemas.microsoft.com/office/powerpoint/2010/main" val="142607845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64523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An EPA should look at</a:t>
            </a:r>
            <a:r>
              <a:rPr lang="en-AU" baseline="0" dirty="0" smtClean="0"/>
              <a:t> the </a:t>
            </a:r>
            <a:r>
              <a:rPr lang="en-AU" dirty="0" smtClean="0"/>
              <a:t>AMC framework and</a:t>
            </a:r>
            <a:r>
              <a:rPr lang="en-AU" baseline="0" dirty="0" smtClean="0"/>
              <a:t> the tasks that are undertaken in every day work.</a:t>
            </a:r>
          </a:p>
          <a:p>
            <a:pPr marL="171450" indent="-171450">
              <a:buFont typeface="Arial" panose="020B0604020202020204" pitchFamily="34" charset="0"/>
              <a:buChar char="•"/>
            </a:pPr>
            <a:r>
              <a:rPr lang="en-AU" baseline="0" dirty="0" smtClean="0"/>
              <a:t>The EPA should also look at high risks or error prone tasks in some settings.</a:t>
            </a:r>
          </a:p>
          <a:p>
            <a:pPr marL="171450" indent="-171450">
              <a:buFont typeface="Arial" panose="020B0604020202020204" pitchFamily="34" charset="0"/>
              <a:buChar char="•"/>
            </a:pPr>
            <a:r>
              <a:rPr lang="en-AU" dirty="0" smtClean="0"/>
              <a:t>The EPA is very helpful in looking at a framework</a:t>
            </a:r>
            <a:r>
              <a:rPr lang="en-AU" baseline="0" dirty="0" smtClean="0"/>
              <a:t> and ensuring they tick off multiple domains. This includes the AMC domains.</a:t>
            </a:r>
            <a:endParaRPr lang="en-AU" dirty="0" smtClean="0"/>
          </a:p>
          <a:p>
            <a:endParaRPr lang="en-AU" dirty="0"/>
          </a:p>
        </p:txBody>
      </p:sp>
    </p:spTree>
    <p:extLst>
      <p:ext uri="{BB962C8B-B14F-4D97-AF65-F5344CB8AC3E}">
        <p14:creationId xmlns:p14="http://schemas.microsoft.com/office/powerpoint/2010/main" val="3214894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The</a:t>
            </a:r>
            <a:r>
              <a:rPr lang="en-AU" baseline="0" dirty="0" smtClean="0"/>
              <a:t> AMC’s four EPAs are key to everyday work practice.</a:t>
            </a:r>
          </a:p>
          <a:p>
            <a:pPr marL="171450" indent="-171450">
              <a:buFont typeface="Arial" panose="020B0604020202020204" pitchFamily="34" charset="0"/>
              <a:buChar char="•"/>
            </a:pPr>
            <a:r>
              <a:rPr lang="en-AU" baseline="0" dirty="0" smtClean="0"/>
              <a:t>EPA 1 Clinical assessment: work that an intern might be expected to do perhaps on a short call or an admission, incorporating history, examination, and formulation of a differential diagnosis and a management plan. </a:t>
            </a:r>
          </a:p>
          <a:p>
            <a:pPr marL="171450" indent="-171450">
              <a:buFont typeface="Arial" panose="020B0604020202020204" pitchFamily="34" charset="0"/>
              <a:buChar char="•"/>
            </a:pPr>
            <a:r>
              <a:rPr lang="en-AU" baseline="0" dirty="0" smtClean="0"/>
              <a:t>EPA 2 Recognition care of the acutely unwell patient: anything for working acutely or the need to recognise the deterioration in a patient.</a:t>
            </a:r>
          </a:p>
          <a:p>
            <a:pPr marL="171450" indent="-171450">
              <a:buFont typeface="Arial" panose="020B0604020202020204" pitchFamily="34" charset="0"/>
              <a:buChar char="•"/>
            </a:pPr>
            <a:r>
              <a:rPr lang="en-AU" baseline="0" dirty="0" smtClean="0"/>
              <a:t>EPA 3 Prescribing: includes prescribing not only medications but fluids, blood products, inhalational therapies, including oxygen.</a:t>
            </a:r>
          </a:p>
          <a:p>
            <a:pPr marL="171450" indent="-171450">
              <a:buFont typeface="Arial" panose="020B0604020202020204" pitchFamily="34" charset="0"/>
              <a:buChar char="•"/>
            </a:pPr>
            <a:r>
              <a:rPr lang="en-AU" baseline="0" dirty="0" smtClean="0"/>
              <a:t>EPA 4: is around communication and documentation.</a:t>
            </a:r>
            <a:endParaRPr lang="en-AU" dirty="0" smtClean="0"/>
          </a:p>
          <a:p>
            <a:endParaRPr lang="en-AU" dirty="0"/>
          </a:p>
        </p:txBody>
      </p:sp>
    </p:spTree>
    <p:extLst>
      <p:ext uri="{BB962C8B-B14F-4D97-AF65-F5344CB8AC3E}">
        <p14:creationId xmlns:p14="http://schemas.microsoft.com/office/powerpoint/2010/main" val="403945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The AMC</a:t>
            </a:r>
            <a:r>
              <a:rPr lang="en-AU" baseline="0" dirty="0" smtClean="0"/>
              <a:t> will use the four domains or prevocational outcome statements:</a:t>
            </a:r>
          </a:p>
          <a:p>
            <a:pPr marL="628650" lvl="1" indent="-171450">
              <a:buFont typeface="Arial" panose="020B0604020202020204" pitchFamily="34" charset="0"/>
              <a:buChar char="•"/>
            </a:pPr>
            <a:r>
              <a:rPr lang="en-AU" baseline="0" dirty="0" smtClean="0"/>
              <a:t>Scientist and scholar</a:t>
            </a:r>
          </a:p>
          <a:p>
            <a:pPr marL="628650" lvl="1" indent="-171450">
              <a:buFont typeface="Arial" panose="020B0604020202020204" pitchFamily="34" charset="0"/>
              <a:buChar char="•"/>
            </a:pPr>
            <a:r>
              <a:rPr lang="en-AU" baseline="0" dirty="0" smtClean="0"/>
              <a:t>Practitioner</a:t>
            </a:r>
          </a:p>
          <a:p>
            <a:pPr marL="628650" lvl="1" indent="-171450">
              <a:buFont typeface="Arial" panose="020B0604020202020204" pitchFamily="34" charset="0"/>
              <a:buChar char="•"/>
            </a:pPr>
            <a:r>
              <a:rPr lang="en-AU" baseline="0" dirty="0" smtClean="0"/>
              <a:t>Advocate</a:t>
            </a:r>
          </a:p>
          <a:p>
            <a:pPr marL="628650" lvl="1" indent="-171450">
              <a:buFont typeface="Arial" panose="020B0604020202020204" pitchFamily="34" charset="0"/>
              <a:buChar char="•"/>
            </a:pPr>
            <a:r>
              <a:rPr lang="en-AU" baseline="0" dirty="0" smtClean="0"/>
              <a:t>Professional and leader</a:t>
            </a:r>
          </a:p>
          <a:p>
            <a:pPr marL="457200" lvl="1" indent="0">
              <a:buFont typeface="Arial" panose="020B0604020202020204" pitchFamily="34" charset="0"/>
              <a:buNone/>
            </a:pPr>
            <a:endParaRPr lang="en-AU" baseline="0" dirty="0" smtClean="0"/>
          </a:p>
          <a:p>
            <a:pPr marL="171450" indent="-171450">
              <a:buFont typeface="Arial" panose="020B0604020202020204" pitchFamily="34" charset="0"/>
              <a:buChar char="•"/>
            </a:pPr>
            <a:r>
              <a:rPr lang="en-AU" dirty="0" smtClean="0"/>
              <a:t>Outcome statements describe the broad and significant capabilities that prevocational doctors should achieve by the end of their PGY1 and PGY2 years. </a:t>
            </a:r>
            <a:endParaRPr lang="en-AU" baseline="0" dirty="0" smtClean="0"/>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Prevocational doctors can cover nearly all of the AMC Prevocational Outcome Statements through assessment of the EPAs. </a:t>
            </a:r>
          </a:p>
          <a:p>
            <a:pPr marL="171450" indent="-171450">
              <a:buFont typeface="Arial" panose="020B0604020202020204" pitchFamily="34" charset="0"/>
              <a:buChar char="•"/>
            </a:pPr>
            <a:r>
              <a:rPr lang="en-AU" dirty="0" smtClean="0"/>
              <a:t>The four EPAs are anchored to the prevocational outcome statements in the same domains and assist in achieving the outcome statements. </a:t>
            </a:r>
          </a:p>
        </p:txBody>
      </p:sp>
    </p:spTree>
    <p:extLst>
      <p:ext uri="{BB962C8B-B14F-4D97-AF65-F5344CB8AC3E}">
        <p14:creationId xmlns:p14="http://schemas.microsoft.com/office/powerpoint/2010/main" val="368703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The</a:t>
            </a:r>
            <a:r>
              <a:rPr lang="en-AU" baseline="0" dirty="0" smtClean="0"/>
              <a:t> first example – an</a:t>
            </a:r>
            <a:r>
              <a:rPr lang="en-AU" dirty="0" smtClean="0"/>
              <a:t> RMO or registrar on a clinical ward</a:t>
            </a:r>
            <a:r>
              <a:rPr lang="en-AU" baseline="0" dirty="0" smtClean="0"/>
              <a:t> is </a:t>
            </a:r>
            <a:r>
              <a:rPr lang="en-AU" dirty="0" smtClean="0"/>
              <a:t>called by a nurse during the night</a:t>
            </a:r>
            <a:r>
              <a:rPr lang="en-AU" baseline="0" dirty="0" smtClean="0"/>
              <a:t> must be able to evaluate its deteriorating patient and take action to stabilise a patient's condition. This could be an EPA for someone working in intensive care as an RMO or registrar.</a:t>
            </a:r>
          </a:p>
          <a:p>
            <a:pPr marL="171450" indent="-171450">
              <a:buFont typeface="Arial" panose="020B0604020202020204" pitchFamily="34" charset="0"/>
              <a:buChar char="•"/>
            </a:pPr>
            <a:r>
              <a:rPr lang="en-AU" baseline="0" dirty="0" smtClean="0"/>
              <a:t>Can they evaluate the deteriorating patient and take the action necessary to stabilise the patient? </a:t>
            </a:r>
          </a:p>
          <a:p>
            <a:pPr marL="171450" indent="-171450">
              <a:buFont typeface="Arial" panose="020B0604020202020204" pitchFamily="34" charset="0"/>
              <a:buChar char="•"/>
            </a:pPr>
            <a:r>
              <a:rPr lang="en-AU" baseline="0" dirty="0" smtClean="0"/>
              <a:t>The next example – an activity of a junior RMO in obstetrics. They might be entrusted with the care of a delivery if there were no signs of complications being imminent for that delivery.</a:t>
            </a:r>
          </a:p>
          <a:p>
            <a:pPr marL="171450" indent="-171450">
              <a:buFont typeface="Arial" panose="020B0604020202020204" pitchFamily="34" charset="0"/>
              <a:buChar char="•"/>
            </a:pPr>
            <a:r>
              <a:rPr lang="en-AU" baseline="0" dirty="0" smtClean="0"/>
              <a:t>The third example – a senior medical student may be asked to examine or evaluate a patient with a known chronic condition, order the diagnostic testing needed and prepare the follow up medication and do all the work that only needs to be completed and then signed by a clinician.</a:t>
            </a:r>
          </a:p>
          <a:p>
            <a:pPr marL="171450" indent="-171450">
              <a:buFont typeface="Arial" panose="020B0604020202020204" pitchFamily="34" charset="0"/>
              <a:buChar char="•"/>
            </a:pPr>
            <a:r>
              <a:rPr lang="en-AU" baseline="0" dirty="0" smtClean="0"/>
              <a:t>A prevocational doctor might undertake the whole admission for someone who comes in with an acute exacerbation, take the patient through all the steps of history examination assessment, order the test and determine what the initial treatment should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endParaRPr lang="en-AU" dirty="0"/>
          </a:p>
        </p:txBody>
      </p:sp>
    </p:spTree>
    <p:extLst>
      <p:ext uri="{BB962C8B-B14F-4D97-AF65-F5344CB8AC3E}">
        <p14:creationId xmlns:p14="http://schemas.microsoft.com/office/powerpoint/2010/main" val="223830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The entrustment levels within the AMC framework will be rated as either requires minimal supervision, proximal supervision or direct supervision.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Requires direct supervision - the term supervisor or clinical supervisor need to be there to observe the interactions and review the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Requires proximal supervision - the term supervisor or clinical supervisor need to be easily contacted, and able to provide immediate or detailed review of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smtClean="0">
                <a:solidFill>
                  <a:schemeClr val="tx1"/>
                </a:solidFill>
                <a:latin typeface="+mn-lt"/>
                <a:ea typeface="+mn-ea"/>
                <a:cs typeface="+mn-cs"/>
              </a:rPr>
              <a:t>Requires minimal supervision - the prevocational doctor is trusted to complete the task and supervisors need to be contactable/ in the building and able to provide general overview of work.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aseline="0" dirty="0" smtClean="0"/>
          </a:p>
          <a:p>
            <a:endParaRPr lang="en-AU" dirty="0"/>
          </a:p>
        </p:txBody>
      </p:sp>
    </p:spTree>
    <p:extLst>
      <p:ext uri="{BB962C8B-B14F-4D97-AF65-F5344CB8AC3E}">
        <p14:creationId xmlns:p14="http://schemas.microsoft.com/office/powerpoint/2010/main" val="421778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An EPA assessment is an assessment whether you would trust a doctor to do a specific activity and how far would you trust them?</a:t>
            </a: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This</a:t>
            </a:r>
            <a:r>
              <a:rPr lang="en-AU" sz="1200" kern="1200" baseline="0" dirty="0" smtClean="0">
                <a:solidFill>
                  <a:schemeClr val="tx1"/>
                </a:solidFill>
                <a:effectLst/>
                <a:latin typeface="+mn-lt"/>
                <a:ea typeface="+mn-ea"/>
                <a:cs typeface="+mn-cs"/>
              </a:rPr>
              <a:t> is </a:t>
            </a:r>
            <a:r>
              <a:rPr lang="en-AU" sz="1200" kern="1200" dirty="0" smtClean="0">
                <a:solidFill>
                  <a:schemeClr val="tx1"/>
                </a:solidFill>
                <a:effectLst/>
                <a:latin typeface="+mn-lt"/>
                <a:ea typeface="+mn-ea"/>
                <a:cs typeface="+mn-cs"/>
              </a:rPr>
              <a:t>a model about how an entrustment decision is made.</a:t>
            </a:r>
          </a:p>
          <a:p>
            <a:pPr marL="171450" indent="-171450">
              <a:buFont typeface="Arial" panose="020B0604020202020204" pitchFamily="34" charset="0"/>
              <a:buChar char="•"/>
            </a:pPr>
            <a:r>
              <a:rPr lang="en-AU" dirty="0" smtClean="0"/>
              <a:t>There are multiple characteristics that are involved in entrustment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Including</a:t>
            </a:r>
            <a:r>
              <a:rPr lang="en-AU" baseline="0" dirty="0" smtClean="0"/>
              <a:t> trainee characteristics, supervisor characteristics, perceived risk dependent on context and the task and relationships.</a:t>
            </a:r>
          </a:p>
          <a:p>
            <a:pPr marL="171450" indent="-171450">
              <a:buFont typeface="Arial" panose="020B0604020202020204" pitchFamily="34" charset="0"/>
              <a:buChar char="•"/>
            </a:pPr>
            <a:r>
              <a:rPr lang="en-AU" dirty="0" smtClean="0"/>
              <a:t>There are some supervisors that move quickly to entrustment and there are others that find it very hard to be comfortable with a character judgment of the person they're working with.</a:t>
            </a:r>
            <a:endParaRPr lang="en-AU" baseline="0" dirty="0" smtClean="0"/>
          </a:p>
          <a:p>
            <a:pPr marL="171450" indent="-171450">
              <a:buFont typeface="Arial" panose="020B0604020202020204" pitchFamily="34" charset="0"/>
              <a:buChar char="•"/>
            </a:pPr>
            <a:endParaRPr lang="en-AU" baseline="0" dirty="0" smtClean="0"/>
          </a:p>
          <a:p>
            <a:pPr marL="171450" indent="-171450">
              <a:buFont typeface="Arial" panose="020B0604020202020204" pitchFamily="34" charset="0"/>
              <a:buChar char="•"/>
            </a:pPr>
            <a:endParaRPr lang="en-AU" baseline="0" dirty="0" smtClean="0"/>
          </a:p>
        </p:txBody>
      </p:sp>
    </p:spTree>
    <p:extLst>
      <p:ext uri="{BB962C8B-B14F-4D97-AF65-F5344CB8AC3E}">
        <p14:creationId xmlns:p14="http://schemas.microsoft.com/office/powerpoint/2010/main" val="3035378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EPAs are expected to be completed during the routine work of the prevocational doctor with supervisors making a judgement about how safely a</a:t>
            </a:r>
            <a:r>
              <a:rPr lang="en-AU" baseline="0" dirty="0" smtClean="0"/>
              <a:t> TMO</a:t>
            </a:r>
            <a:r>
              <a:rPr lang="en-AU" dirty="0" smtClean="0"/>
              <a:t> can perform their work, and their level of entrustability.</a:t>
            </a:r>
          </a:p>
          <a:p>
            <a:pPr marL="171450" indent="-171450">
              <a:buFont typeface="Arial" panose="020B0604020202020204" pitchFamily="34" charset="0"/>
              <a:buChar char="•"/>
            </a:pPr>
            <a:r>
              <a:rPr lang="en-AU" dirty="0" smtClean="0"/>
              <a:t>The supervisor’s assessment is not a pass or fail. It is a judgement of the prevocational doctor’s degree of entrustability for the work being observed.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If an intern does not complete an EPA in their</a:t>
            </a:r>
            <a:r>
              <a:rPr lang="en-AU" baseline="0" dirty="0" smtClean="0"/>
              <a:t> </a:t>
            </a:r>
            <a:r>
              <a:rPr lang="en-AU" dirty="0" smtClean="0"/>
              <a:t>first term to an</a:t>
            </a:r>
            <a:r>
              <a:rPr lang="en-AU" baseline="0" dirty="0" smtClean="0"/>
              <a:t> expected</a:t>
            </a:r>
            <a:r>
              <a:rPr lang="en-AU" dirty="0" smtClean="0"/>
              <a:t> level, that doesn't mean that they’re not learning and collecting valuable skills on the</a:t>
            </a:r>
            <a:r>
              <a:rPr lang="en-AU" baseline="0" dirty="0" smtClean="0"/>
              <a:t> way.</a:t>
            </a:r>
            <a:endParaRPr lang="en-AU" dirty="0" smtClean="0"/>
          </a:p>
          <a:p>
            <a:pPr marL="0" indent="0">
              <a:buFont typeface="Arial" panose="020B0604020202020204" pitchFamily="34" charset="0"/>
              <a:buNone/>
            </a:pPr>
            <a:endParaRPr lang="en-AU"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AU" dirty="0" smtClean="0"/>
              <a:t>At least one EPA assessment per term should be completed by the term supervisor; others can be completed by other clinical supervisors, the registrar, other health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EPAs will be able to be assessed by specialists or equivalent and some will be able to be assessed by registrars, nurses, pharmacists and others as appropriate.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The number of EPA assessments is a minimum of 10 across each year with this achieved by completion of 2 or 3 each term.</a:t>
            </a:r>
          </a:p>
          <a:p>
            <a:pPr marL="171450" indent="-171450">
              <a:buFont typeface="Arial" panose="020B0604020202020204" pitchFamily="34" charset="0"/>
              <a:buChar char="•"/>
            </a:pPr>
            <a:r>
              <a:rPr lang="en-AU" dirty="0" smtClean="0"/>
              <a:t>EPA 1 will be assessed at least once in each term and EPAs 2-4 will be assessed at least twice throughout the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An EPA assessment should be able to be completed in 10 minutes or</a:t>
            </a:r>
            <a:r>
              <a:rPr lang="en-AU" baseline="0" dirty="0" smtClean="0"/>
              <a:t> less.</a:t>
            </a:r>
            <a:endParaRPr lang="en-AU" dirty="0" smtClean="0"/>
          </a:p>
          <a:p>
            <a:pPr marL="0" indent="0">
              <a:buFont typeface="Arial" panose="020B0604020202020204" pitchFamily="34" charset="0"/>
              <a:buNone/>
            </a:pPr>
            <a:endParaRPr lang="en-AU" dirty="0" smtClean="0"/>
          </a:p>
        </p:txBody>
      </p:sp>
    </p:spTree>
    <p:extLst>
      <p:ext uri="{BB962C8B-B14F-4D97-AF65-F5344CB8AC3E}">
        <p14:creationId xmlns:p14="http://schemas.microsoft.com/office/powerpoint/2010/main" val="931239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Example of assessment within a term</a:t>
            </a:r>
            <a:r>
              <a:rPr lang="en-AU" baseline="0" dirty="0" smtClean="0"/>
              <a:t> commencing with a beginning of term discussion followed by an assessment on EPA 3, midterm assessment, further EPA assessments and finally an end of term assessment.</a:t>
            </a:r>
            <a:endParaRPr lang="en-AU" dirty="0" smtClean="0"/>
          </a:p>
          <a:p>
            <a:pPr marL="0" indent="0">
              <a:buFont typeface="Arial" panose="020B0604020202020204" pitchFamily="34" charset="0"/>
              <a:buNone/>
            </a:pPr>
            <a:endParaRPr lang="en-AU" dirty="0" smtClean="0"/>
          </a:p>
        </p:txBody>
      </p:sp>
    </p:spTree>
    <p:extLst>
      <p:ext uri="{BB962C8B-B14F-4D97-AF65-F5344CB8AC3E}">
        <p14:creationId xmlns:p14="http://schemas.microsoft.com/office/powerpoint/2010/main" val="2507101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AU" baseline="0" dirty="0" smtClean="0"/>
          </a:p>
        </p:txBody>
      </p:sp>
    </p:spTree>
    <p:extLst>
      <p:ext uri="{BB962C8B-B14F-4D97-AF65-F5344CB8AC3E}">
        <p14:creationId xmlns:p14="http://schemas.microsoft.com/office/powerpoint/2010/main" val="4000905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The</a:t>
            </a:r>
            <a:r>
              <a:rPr lang="en-AU" baseline="0" dirty="0" smtClean="0"/>
              <a:t> AMC have endorsed the PMCV as the organisation to lead the development of supervisor training and modules which will be made available for prevocational doctors, clinical supervisor (such as registrars), term supervisors, DCTs, MEOs and the Assessment Review Panel.</a:t>
            </a:r>
          </a:p>
          <a:p>
            <a:pPr marL="171450" indent="-171450">
              <a:buFont typeface="Arial" panose="020B0604020202020204" pitchFamily="34" charset="0"/>
              <a:buChar char="•"/>
            </a:pPr>
            <a:r>
              <a:rPr lang="en-AU" dirty="0" smtClean="0"/>
              <a:t>There will be an EPA module and these</a:t>
            </a:r>
            <a:r>
              <a:rPr lang="en-AU" baseline="0" dirty="0" smtClean="0"/>
              <a:t> modules</a:t>
            </a:r>
            <a:r>
              <a:rPr lang="en-AU" dirty="0" smtClean="0"/>
              <a:t> will</a:t>
            </a:r>
            <a:r>
              <a:rPr lang="en-AU" baseline="0" dirty="0" smtClean="0"/>
              <a:t> be available nationally by 30 September 2023.</a:t>
            </a:r>
            <a:endParaRPr lang="en-AU" dirty="0"/>
          </a:p>
        </p:txBody>
      </p:sp>
    </p:spTree>
    <p:extLst>
      <p:ext uri="{BB962C8B-B14F-4D97-AF65-F5344CB8AC3E}">
        <p14:creationId xmlns:p14="http://schemas.microsoft.com/office/powerpoint/2010/main" val="14679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82607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927482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88875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In 2015, the AMC conducted a review of that National Framework for Internship</a:t>
            </a:r>
            <a:r>
              <a:rPr lang="en-AU" baseline="0" dirty="0" smtClean="0"/>
              <a:t> a</a:t>
            </a:r>
            <a:r>
              <a:rPr lang="en-AU" dirty="0" smtClean="0"/>
              <a:t>nd in 2020, the review of internship scope was expanded to develop a 2 year Prevocational Capability and Performance Framework.</a:t>
            </a:r>
          </a:p>
          <a:p>
            <a:pPr marL="171450" indent="-171450">
              <a:buFont typeface="Arial" panose="020B0604020202020204" pitchFamily="34" charset="0"/>
              <a:buChar char="•"/>
            </a:pPr>
            <a:r>
              <a:rPr lang="en-AU" dirty="0" smtClean="0"/>
              <a:t>As a result,</a:t>
            </a:r>
            <a:r>
              <a:rPr lang="en-AU" baseline="0" dirty="0" smtClean="0"/>
              <a:t> t</a:t>
            </a:r>
            <a:r>
              <a:rPr lang="en-AU" dirty="0" smtClean="0"/>
              <a:t>he Framework has been expanded to include PGY2.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There are three components of the National Framework: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Training and</a:t>
            </a:r>
            <a:r>
              <a:rPr lang="en-AU" sz="1200" kern="1200" baseline="0" dirty="0" smtClean="0">
                <a:solidFill>
                  <a:schemeClr val="tx1"/>
                </a:solidFill>
                <a:effectLst/>
                <a:latin typeface="+mn-lt"/>
                <a:ea typeface="+mn-ea"/>
                <a:cs typeface="+mn-cs"/>
              </a:rPr>
              <a:t> Assessment, Training Environment and Quality Assurance.</a:t>
            </a:r>
            <a:endParaRPr lang="en-AU" dirty="0" smtClean="0"/>
          </a:p>
          <a:p>
            <a:pPr marL="171450" indent="-171450">
              <a:buFont typeface="Arial" panose="020B0604020202020204" pitchFamily="34" charset="0"/>
              <a:buChar char="•"/>
            </a:pPr>
            <a:r>
              <a:rPr lang="en-AU" dirty="0" smtClean="0"/>
              <a:t>Training and Assessment describes how doctors are trained and assessed in the first two years after medical school, and set standards that contribute to good quality training. This includes the assessment of Entrustable Professional Activities</a:t>
            </a:r>
            <a:r>
              <a:rPr lang="en-AU" baseline="0" dirty="0" smtClean="0"/>
              <a:t> (EPAs).</a:t>
            </a:r>
            <a:endParaRPr lang="en-AU" dirty="0" smtClean="0"/>
          </a:p>
        </p:txBody>
      </p:sp>
    </p:spTree>
    <p:extLst>
      <p:ext uri="{BB962C8B-B14F-4D97-AF65-F5344CB8AC3E}">
        <p14:creationId xmlns:p14="http://schemas.microsoft.com/office/powerpoint/2010/main" val="1734232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The Training and Assessment component consists of outcome statements, EPAs and term assessments.  </a:t>
            </a:r>
          </a:p>
          <a:p>
            <a:pPr marL="171450" indent="-171450">
              <a:buFont typeface="Arial" panose="020B0604020202020204" pitchFamily="34" charset="0"/>
              <a:buChar char="•"/>
            </a:pPr>
            <a:r>
              <a:rPr lang="en-AU" dirty="0" smtClean="0"/>
              <a:t>Once the intern completes the first year of training an Assessment Review Panel will recommend to Ahpra general registration of interns. PGY2s will receive</a:t>
            </a:r>
            <a:r>
              <a:rPr lang="en-AU" baseline="0" dirty="0" smtClean="0"/>
              <a:t> a certificate of completion.</a:t>
            </a:r>
          </a:p>
          <a:p>
            <a:pPr marL="171450" indent="-171450">
              <a:buFont typeface="Arial" panose="020B0604020202020204" pitchFamily="34" charset="0"/>
              <a:buChar char="•"/>
            </a:pPr>
            <a:r>
              <a:rPr lang="en-AU" dirty="0" smtClean="0"/>
              <a:t>The plan is to have a National ePortfolio in 2025 which will support the record of training assessments.</a:t>
            </a:r>
          </a:p>
          <a:p>
            <a:endParaRPr lang="en-AU" dirty="0"/>
          </a:p>
        </p:txBody>
      </p:sp>
    </p:spTree>
    <p:extLst>
      <p:ext uri="{BB962C8B-B14F-4D97-AF65-F5344CB8AC3E}">
        <p14:creationId xmlns:p14="http://schemas.microsoft.com/office/powerpoint/2010/main" val="3657252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smtClean="0"/>
              <a:t>In</a:t>
            </a:r>
            <a:r>
              <a:rPr lang="en-AU" baseline="0" dirty="0" smtClean="0"/>
              <a:t> the 19</a:t>
            </a:r>
            <a:r>
              <a:rPr lang="en-AU" baseline="30000" dirty="0" smtClean="0"/>
              <a:t>th</a:t>
            </a:r>
            <a:r>
              <a:rPr lang="en-AU" baseline="0" dirty="0" smtClean="0"/>
              <a:t> centuries, most Western countries thought about regulating the medical profession. </a:t>
            </a:r>
          </a:p>
          <a:p>
            <a:pPr marL="171450" indent="-171450">
              <a:buFont typeface="Arial" panose="020B0604020202020204" pitchFamily="34" charset="0"/>
              <a:buChar char="•"/>
            </a:pPr>
            <a:r>
              <a:rPr lang="en-AU" baseline="0" dirty="0" smtClean="0"/>
              <a:t>Competency based medical practice commenced in several countries in the 1990’s.</a:t>
            </a:r>
          </a:p>
          <a:p>
            <a:pPr marL="171450" indent="-171450">
              <a:buFont typeface="Arial" panose="020B0604020202020204" pitchFamily="34" charset="0"/>
              <a:buChar char="•"/>
            </a:pPr>
            <a:r>
              <a:rPr lang="en-AU" baseline="0" dirty="0" smtClean="0"/>
              <a:t>We moved from a time based model to a competency-based model of medical education.</a:t>
            </a:r>
          </a:p>
          <a:p>
            <a:pPr marL="171450" indent="-171450">
              <a:buFont typeface="Arial" panose="020B0604020202020204" pitchFamily="34" charset="0"/>
              <a:buChar char="•"/>
            </a:pPr>
            <a:r>
              <a:rPr lang="en-AU" baseline="0" dirty="0" smtClean="0"/>
              <a:t>EPAs have arisen out of a move to connect to a competency based framework where we have listed what competencies we want doctors to achieve in medicine and linked them to the practice of everyday work in healthcare.</a:t>
            </a:r>
          </a:p>
        </p:txBody>
      </p:sp>
    </p:spTree>
    <p:extLst>
      <p:ext uri="{BB962C8B-B14F-4D97-AF65-F5344CB8AC3E}">
        <p14:creationId xmlns:p14="http://schemas.microsoft.com/office/powerpoint/2010/main" val="322246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In</a:t>
            </a:r>
            <a:r>
              <a:rPr lang="en-AU" baseline="0" dirty="0" smtClean="0"/>
              <a:t> 1990 George Miller outlined a new model for the assessment of clinical competency.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Miller argued that the traditional assessment of medical students relied too much on testing their knowledge, and not enough on assessing how they would behave in a real-life consultation. His model, known as the ‘Miller pyramid’, was the basis for an important move away from the traditional medical education model that was dominated by theoretical knowledge-based assessments, towards examinations based on clinical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Miller’s pyramid</a:t>
            </a:r>
            <a:r>
              <a:rPr lang="en-AU" baseline="0" dirty="0" smtClean="0"/>
              <a:t> is a way of ranking clinical competence both in educational settings and in the workplace.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dirty="0" smtClean="0">
                <a:solidFill>
                  <a:schemeClr val="tx1"/>
                </a:solidFill>
                <a:effectLst/>
                <a:latin typeface="+mn-lt"/>
                <a:ea typeface="+mn-ea"/>
                <a:cs typeface="+mn-cs"/>
              </a:rPr>
              <a:t>Miller’s pyramid is usually described as having 4 levels; knows, knows how, shows how and does.</a:t>
            </a:r>
            <a:endParaRPr lang="en-AU" baseline="0" dirty="0" smtClean="0"/>
          </a:p>
          <a:p>
            <a:pPr marL="171450" indent="-171450">
              <a:buFont typeface="Arial" panose="020B0604020202020204" pitchFamily="34" charset="0"/>
              <a:buChar char="•"/>
            </a:pPr>
            <a:r>
              <a:rPr lang="en-AU" baseline="0" dirty="0" smtClean="0"/>
              <a:t>Knows – is a way of testing knowledge, e.g. with MCQ assessments.</a:t>
            </a:r>
          </a:p>
          <a:p>
            <a:pPr marL="171450" indent="-171450">
              <a:buFont typeface="Arial" panose="020B0604020202020204" pitchFamily="34" charset="0"/>
              <a:buChar char="•"/>
            </a:pPr>
            <a:r>
              <a:rPr lang="en-AU" baseline="0" dirty="0" smtClean="0"/>
              <a:t>Knows how – can be tested through case presentations, essays and demonstrations.</a:t>
            </a:r>
          </a:p>
          <a:p>
            <a:pPr marL="171450" indent="-171450">
              <a:buFont typeface="Arial" panose="020B0604020202020204" pitchFamily="34" charset="0"/>
              <a:buChar char="•"/>
            </a:pPr>
            <a:r>
              <a:rPr lang="en-AU" baseline="0" dirty="0" smtClean="0"/>
              <a:t>Shows – can be done through Simulations and OSCEs.</a:t>
            </a:r>
          </a:p>
          <a:p>
            <a:pPr marL="171450" indent="-171450">
              <a:buFont typeface="Arial" panose="020B0604020202020204" pitchFamily="34" charset="0"/>
              <a:buChar char="•"/>
            </a:pPr>
            <a:r>
              <a:rPr lang="en-AU" baseline="0" dirty="0" smtClean="0"/>
              <a:t>Does – is where EPAs are assessed with performance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smtClean="0"/>
          </a:p>
          <a:p>
            <a:endParaRPr lang="en-AU" dirty="0"/>
          </a:p>
        </p:txBody>
      </p:sp>
    </p:spTree>
    <p:extLst>
      <p:ext uri="{BB962C8B-B14F-4D97-AF65-F5344CB8AC3E}">
        <p14:creationId xmlns:p14="http://schemas.microsoft.com/office/powerpoint/2010/main" val="207851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What is an EPA?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Entrustable</a:t>
            </a:r>
            <a:r>
              <a:rPr lang="en-AU" baseline="0" dirty="0" smtClean="0"/>
              <a:t> Professional Activity</a:t>
            </a:r>
            <a:endParaRPr lang="en-AU" sz="1200" dirty="0" smtClean="0"/>
          </a:p>
        </p:txBody>
      </p:sp>
    </p:spTree>
    <p:extLst>
      <p:ext uri="{BB962C8B-B14F-4D97-AF65-F5344CB8AC3E}">
        <p14:creationId xmlns:p14="http://schemas.microsoft.com/office/powerpoint/2010/main" val="245604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i="0" dirty="0" smtClean="0">
                <a:solidFill>
                  <a:prstClr val="black"/>
                </a:solidFill>
                <a:latin typeface="+mn-lt"/>
              </a:rPr>
              <a:t>EPAs</a:t>
            </a:r>
            <a:r>
              <a:rPr lang="en-AU" sz="1200" i="0" baseline="0" dirty="0" smtClean="0">
                <a:solidFill>
                  <a:prstClr val="black"/>
                </a:solidFill>
                <a:latin typeface="+mn-lt"/>
              </a:rPr>
              <a:t> are a description of essential work </a:t>
            </a:r>
            <a:r>
              <a:rPr lang="en-AU" sz="1200" b="0" i="0" u="none" strike="noStrike" kern="1200" baseline="0" dirty="0" smtClean="0">
                <a:solidFill>
                  <a:schemeClr val="tx1"/>
                </a:solidFill>
                <a:latin typeface="+mn-lt"/>
                <a:ea typeface="+mn-ea"/>
                <a:cs typeface="+mn-cs"/>
              </a:rPr>
              <a:t>tasks that prevocational doctors undertake as part of providing health care.</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They are the responsibilities or tasks that must be done in patient care and they </a:t>
            </a:r>
            <a:r>
              <a:rPr lang="en-AU" sz="1200" kern="1200" dirty="0" smtClean="0">
                <a:solidFill>
                  <a:schemeClr val="tx1"/>
                </a:solidFill>
                <a:effectLst/>
                <a:latin typeface="+mn-lt"/>
                <a:ea typeface="+mn-ea"/>
                <a:cs typeface="+mn-cs"/>
              </a:rPr>
              <a:t>can be large tasks or small tasks.</a:t>
            </a:r>
            <a:endParaRPr lang="en-AU" dirty="0" smtClean="0"/>
          </a:p>
        </p:txBody>
      </p:sp>
    </p:spTree>
    <p:extLst>
      <p:ext uri="{BB962C8B-B14F-4D97-AF65-F5344CB8AC3E}">
        <p14:creationId xmlns:p14="http://schemas.microsoft.com/office/powerpoint/2010/main" val="827096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smtClean="0"/>
              <a:t>An</a:t>
            </a:r>
            <a:r>
              <a:rPr lang="en-AU" baseline="0" dirty="0" smtClean="0"/>
              <a:t> EPA is essentially </a:t>
            </a:r>
            <a:r>
              <a:rPr lang="en-AU" dirty="0" smtClean="0"/>
              <a:t>an activity</a:t>
            </a:r>
            <a:r>
              <a:rPr lang="en-AU" baseline="0" dirty="0" smtClean="0"/>
              <a:t> and </a:t>
            </a:r>
            <a:r>
              <a:rPr lang="en-AU" dirty="0" smtClean="0"/>
              <a:t>encompasses multiple competencies. </a:t>
            </a:r>
          </a:p>
          <a:p>
            <a:pPr marL="171450" indent="-171450">
              <a:buFont typeface="Arial" panose="020B0604020202020204" pitchFamily="34" charset="0"/>
              <a:buChar char="•"/>
            </a:pPr>
            <a:r>
              <a:rPr lang="en-AU" dirty="0" smtClean="0"/>
              <a:t>Competencies describe the person or the attributes of the person, the knowledge, skills and attitudes.</a:t>
            </a:r>
          </a:p>
          <a:p>
            <a:pPr marL="171450" indent="-171450">
              <a:buFont typeface="Arial" panose="020B0604020202020204" pitchFamily="34" charset="0"/>
              <a:buChar char="•"/>
            </a:pPr>
            <a:r>
              <a:rPr lang="en-AU" dirty="0" smtClean="0"/>
              <a:t>Professionals possess competencies but they can't possess an EPA. This is the idea that the EPA is an expression of your work. </a:t>
            </a:r>
          </a:p>
        </p:txBody>
      </p:sp>
    </p:spTree>
    <p:extLst>
      <p:ext uri="{BB962C8B-B14F-4D97-AF65-F5344CB8AC3E}">
        <p14:creationId xmlns:p14="http://schemas.microsoft.com/office/powerpoint/2010/main" val="1613642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3C9E9924-6FAB-4C4F-B9B7-3386A2AE70C9}" type="datetime1">
              <a:rPr lang="en-AU" smtClean="0"/>
              <a:t>06/06/2023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920651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BE9B0D0-5B75-4702-AA60-FE3924D21014}" type="datetime1">
              <a:rPr lang="en-AU" smtClean="0"/>
              <a:t>06/06/2023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2257367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0AC94B1-26C2-446B-AABD-8A47FFA67896}" type="datetime1">
              <a:rPr lang="en-AU" smtClean="0"/>
              <a:t>06/06/2023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22338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361AD762-A41C-4C3F-9D01-BDDD7378AD22}" type="datetime1">
              <a:rPr lang="en-AU" smtClean="0"/>
              <a:t>06/06/2023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354441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83E552-BC71-4DB2-A513-293BCBECBCFE}" type="datetime1">
              <a:rPr lang="en-AU" smtClean="0"/>
              <a:t>06/06/2023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3400595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5195578-91E3-4D7A-ACAB-C7005247AB1E}" type="datetime1">
              <a:rPr lang="en-AU" smtClean="0"/>
              <a:t>06/06/2023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354452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1648698-E0E6-4811-932E-0E4048C55DDC}" type="datetime1">
              <a:rPr lang="en-AU" smtClean="0"/>
              <a:t>06/06/2023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1497660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CC7E163-0376-49EB-B9D1-1E6983EB1CB6}" type="datetime1">
              <a:rPr lang="en-AU" smtClean="0"/>
              <a:t>06/06/2023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423473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3B419-3DB7-45D0-BCAA-F2BF190DEC31}" type="datetime1">
              <a:rPr lang="en-AU" smtClean="0"/>
              <a:t>06/06/2023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194616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739542-E6FE-4249-89B6-06303C8DB1B8}" type="datetime1">
              <a:rPr lang="en-AU" smtClean="0"/>
              <a:t>06/06/2023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746052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22A1D5-C35D-4C3F-AE7D-6CAC7A110519}" type="datetime1">
              <a:rPr lang="en-AU" smtClean="0"/>
              <a:t>06/06/2023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6F073D1-D5E6-4F6D-8839-EEFE5C3D397B}" type="slidenum">
              <a:rPr lang="en-AU" smtClean="0"/>
              <a:t>‹#›</a:t>
            </a:fld>
            <a:endParaRPr lang="en-AU"/>
          </a:p>
        </p:txBody>
      </p:sp>
    </p:spTree>
    <p:extLst>
      <p:ext uri="{BB962C8B-B14F-4D97-AF65-F5344CB8AC3E}">
        <p14:creationId xmlns:p14="http://schemas.microsoft.com/office/powerpoint/2010/main" val="392371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41D1D-A955-4684-B05C-1250B5EBFCC7}" type="datetime1">
              <a:rPr lang="en-AU" smtClean="0"/>
              <a:t>06/06/2023</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073D1-D5E6-4F6D-8839-EEFE5C3D397B}" type="slidenum">
              <a:rPr lang="en-AU" smtClean="0"/>
              <a:t>‹#›</a:t>
            </a:fld>
            <a:endParaRPr lang="en-AU"/>
          </a:p>
        </p:txBody>
      </p:sp>
    </p:spTree>
    <p:extLst>
      <p:ext uri="{BB962C8B-B14F-4D97-AF65-F5344CB8AC3E}">
        <p14:creationId xmlns:p14="http://schemas.microsoft.com/office/powerpoint/2010/main" val="2027369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412776"/>
            <a:ext cx="8532784" cy="4464496"/>
          </a:xfrm>
        </p:spPr>
        <p:txBody>
          <a:bodyPr>
            <a:noAutofit/>
          </a:bodyPr>
          <a:lstStyle/>
          <a:p>
            <a:r>
              <a:rPr lang="en-AU" sz="6600" b="1" dirty="0" err="1" smtClean="0">
                <a:solidFill>
                  <a:srgbClr val="0070C0"/>
                </a:solidFill>
              </a:rPr>
              <a:t>Entrustable</a:t>
            </a:r>
            <a:r>
              <a:rPr lang="en-AU" sz="6600" b="1" dirty="0" smtClean="0">
                <a:solidFill>
                  <a:srgbClr val="0070C0"/>
                </a:solidFill>
              </a:rPr>
              <a:t> Professional Activity (EPA)</a:t>
            </a:r>
            <a:r>
              <a:rPr lang="en-AU" sz="6600" b="1" dirty="0">
                <a:solidFill>
                  <a:srgbClr val="0070C0"/>
                </a:solidFill>
              </a:rPr>
              <a:t/>
            </a:r>
            <a:br>
              <a:rPr lang="en-AU" sz="6600" b="1" dirty="0">
                <a:solidFill>
                  <a:srgbClr val="0070C0"/>
                </a:solidFill>
              </a:rPr>
            </a:br>
            <a:endParaRPr lang="en-AU" sz="6600" b="1" dirty="0">
              <a:solidFill>
                <a:srgbClr val="0070C0"/>
              </a:solidFill>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spTree>
    <p:extLst>
      <p:ext uri="{BB962C8B-B14F-4D97-AF65-F5344CB8AC3E}">
        <p14:creationId xmlns:p14="http://schemas.microsoft.com/office/powerpoint/2010/main" val="3971231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solidFill>
                  <a:srgbClr val="0070C0"/>
                </a:solidFill>
              </a:rPr>
              <a:t>What should an EPA look like?</a:t>
            </a:r>
            <a:r>
              <a:rPr lang="en-AU" dirty="0" smtClean="0">
                <a:solidFill>
                  <a:srgbClr val="0070C0"/>
                </a:solidFill>
              </a:rPr>
              <a:t> </a:t>
            </a:r>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graphicFrame>
        <p:nvGraphicFramePr>
          <p:cNvPr id="9" name="Content Placeholder 2">
            <a:extLst>
              <a:ext uri="{FF2B5EF4-FFF2-40B4-BE49-F238E27FC236}">
                <a16:creationId xmlns:a16="http://schemas.microsoft.com/office/drawing/2014/main" id="{042ECDA6-D74B-CA00-5D15-8F1CB63D8311}"/>
              </a:ext>
            </a:extLst>
          </p:cNvPr>
          <p:cNvGraphicFramePr>
            <a:graphicFrameLocks noGrp="1"/>
          </p:cNvGraphicFramePr>
          <p:nvPr>
            <p:ph idx="1"/>
            <p:extLst>
              <p:ext uri="{D42A27DB-BD31-4B8C-83A1-F6EECF244321}">
                <p14:modId xmlns:p14="http://schemas.microsoft.com/office/powerpoint/2010/main" val="2877492990"/>
              </p:ext>
            </p:extLst>
          </p:nvPr>
        </p:nvGraphicFramePr>
        <p:xfrm>
          <a:off x="477978" y="2154765"/>
          <a:ext cx="8302752" cy="2567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9491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solidFill>
                  <a:srgbClr val="0070C0"/>
                </a:solidFill>
              </a:rPr>
              <a:t>AMC Prevocational Framework EPAs</a:t>
            </a:r>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pic>
        <p:nvPicPr>
          <p:cNvPr id="8" name="Content Placeholder 7"/>
          <p:cNvPicPr>
            <a:picLocks noGrp="1" noChangeAspect="1"/>
          </p:cNvPicPr>
          <p:nvPr>
            <p:ph idx="1"/>
          </p:nvPr>
        </p:nvPicPr>
        <p:blipFill>
          <a:blip r:embed="rId4"/>
          <a:stretch>
            <a:fillRect/>
          </a:stretch>
        </p:blipFill>
        <p:spPr>
          <a:xfrm>
            <a:off x="683568" y="1419141"/>
            <a:ext cx="6912768" cy="4521433"/>
          </a:xfrm>
          <a:prstGeom prst="rect">
            <a:avLst/>
          </a:prstGeom>
        </p:spPr>
      </p:pic>
    </p:spTree>
    <p:extLst>
      <p:ext uri="{BB962C8B-B14F-4D97-AF65-F5344CB8AC3E}">
        <p14:creationId xmlns:p14="http://schemas.microsoft.com/office/powerpoint/2010/main" val="4033915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solidFill>
                  <a:srgbClr val="0070C0"/>
                </a:solidFill>
              </a:rPr>
              <a:t>AMC Prevocational Framework EPAs</a:t>
            </a:r>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pic>
        <p:nvPicPr>
          <p:cNvPr id="6" name="Content Placeholder 3"/>
          <p:cNvPicPr>
            <a:picLocks noGrp="1" noChangeAspect="1"/>
          </p:cNvPicPr>
          <p:nvPr>
            <p:ph idx="1"/>
          </p:nvPr>
        </p:nvPicPr>
        <p:blipFill>
          <a:blip r:embed="rId4"/>
          <a:stretch>
            <a:fillRect/>
          </a:stretch>
        </p:blipFill>
        <p:spPr>
          <a:xfrm>
            <a:off x="971600" y="1196752"/>
            <a:ext cx="6879750" cy="4633001"/>
          </a:xfrm>
          <a:prstGeom prst="rect">
            <a:avLst/>
          </a:prstGeom>
        </p:spPr>
      </p:pic>
    </p:spTree>
    <p:extLst>
      <p:ext uri="{BB962C8B-B14F-4D97-AF65-F5344CB8AC3E}">
        <p14:creationId xmlns:p14="http://schemas.microsoft.com/office/powerpoint/2010/main" val="33487158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solidFill>
                  <a:srgbClr val="0070C0"/>
                </a:solidFill>
              </a:rPr>
              <a:t>Example of EPAs</a:t>
            </a:r>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sp>
        <p:nvSpPr>
          <p:cNvPr id="3" name="Content Placeholder 2"/>
          <p:cNvSpPr>
            <a:spLocks noGrp="1"/>
          </p:cNvSpPr>
          <p:nvPr>
            <p:ph idx="1"/>
          </p:nvPr>
        </p:nvSpPr>
        <p:spPr/>
        <p:txBody>
          <a:bodyPr>
            <a:normAutofit fontScale="70000" lnSpcReduction="20000"/>
          </a:bodyPr>
          <a:lstStyle/>
          <a:p>
            <a:r>
              <a:rPr lang="en-AU" b="1" dirty="0" smtClean="0"/>
              <a:t>Example 1: </a:t>
            </a:r>
            <a:r>
              <a:rPr lang="en-AU" dirty="0" smtClean="0"/>
              <a:t>An </a:t>
            </a:r>
            <a:r>
              <a:rPr lang="en-AU" dirty="0"/>
              <a:t>RMO or registrar on a clinical </a:t>
            </a:r>
            <a:r>
              <a:rPr lang="en-AU" dirty="0" smtClean="0"/>
              <a:t>ward is</a:t>
            </a:r>
            <a:r>
              <a:rPr lang="en-AU" dirty="0"/>
              <a:t> called by a nurse in the </a:t>
            </a:r>
            <a:r>
              <a:rPr lang="en-AU" dirty="0" smtClean="0"/>
              <a:t>night </a:t>
            </a:r>
            <a:r>
              <a:rPr lang="en-AU" dirty="0"/>
              <a:t>must be able to evaluate a deteriorating patient and take action to stabilize the patient’s condition. This could typically be an EPA for residency in intensive care. </a:t>
            </a:r>
            <a:endParaRPr lang="en-AU" dirty="0" smtClean="0"/>
          </a:p>
          <a:p>
            <a:pPr marL="0" indent="0">
              <a:buNone/>
            </a:pPr>
            <a:endParaRPr lang="en-AU" dirty="0"/>
          </a:p>
          <a:p>
            <a:r>
              <a:rPr lang="en-AU" b="1" dirty="0" smtClean="0"/>
              <a:t>Example 2: </a:t>
            </a:r>
            <a:r>
              <a:rPr lang="en-AU" dirty="0" smtClean="0"/>
              <a:t>A </a:t>
            </a:r>
            <a:r>
              <a:rPr lang="en-AU" dirty="0"/>
              <a:t>junior RMO in obstetrics may be entrusted with the care for a delivery if there are no signs that point at complications</a:t>
            </a:r>
            <a:r>
              <a:rPr lang="en-AU" dirty="0" smtClean="0"/>
              <a:t>.</a:t>
            </a:r>
          </a:p>
          <a:p>
            <a:pPr marL="0" indent="0">
              <a:buNone/>
            </a:pPr>
            <a:endParaRPr lang="en-AU" dirty="0"/>
          </a:p>
          <a:p>
            <a:r>
              <a:rPr lang="en-AU" b="1" dirty="0" smtClean="0"/>
              <a:t>Example 3: </a:t>
            </a:r>
            <a:r>
              <a:rPr lang="en-AU" dirty="0" smtClean="0"/>
              <a:t>A </a:t>
            </a:r>
            <a:r>
              <a:rPr lang="en-AU" dirty="0"/>
              <a:t>senior medical student may be asked to examine an evaluate a patient with a known chronic condition, order diagnostic test if needed, prepare follow-up medication and do all the work that only needs to be completed and signed by a clinical staff member. </a:t>
            </a:r>
          </a:p>
          <a:p>
            <a:endParaRPr lang="en-AU" dirty="0"/>
          </a:p>
        </p:txBody>
      </p:sp>
    </p:spTree>
    <p:extLst>
      <p:ext uri="{BB962C8B-B14F-4D97-AF65-F5344CB8AC3E}">
        <p14:creationId xmlns:p14="http://schemas.microsoft.com/office/powerpoint/2010/main" val="1525458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solidFill>
                  <a:srgbClr val="0070C0"/>
                </a:solidFill>
              </a:rPr>
              <a:t>The Entrustment Levels</a:t>
            </a:r>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graphicFrame>
        <p:nvGraphicFramePr>
          <p:cNvPr id="6" name="Content Placeholder 2">
            <a:extLst>
              <a:ext uri="{FF2B5EF4-FFF2-40B4-BE49-F238E27FC236}">
                <a16:creationId xmlns:a16="http://schemas.microsoft.com/office/drawing/2014/main" id="{C4D871F9-D34B-61E4-6DF7-5E6DF3A5E83A}"/>
              </a:ext>
            </a:extLst>
          </p:cNvPr>
          <p:cNvGraphicFramePr>
            <a:graphicFrameLocks noGrp="1"/>
          </p:cNvGraphicFramePr>
          <p:nvPr>
            <p:ph idx="1"/>
            <p:extLst>
              <p:ext uri="{D42A27DB-BD31-4B8C-83A1-F6EECF244321}">
                <p14:modId xmlns:p14="http://schemas.microsoft.com/office/powerpoint/2010/main" val="1670829622"/>
              </p:ext>
            </p:extLst>
          </p:nvPr>
        </p:nvGraphicFramePr>
        <p:xfrm>
          <a:off x="488731" y="1988840"/>
          <a:ext cx="8302752" cy="2567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68124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fontScale="90000"/>
          </a:bodyPr>
          <a:lstStyle/>
          <a:p>
            <a:r>
              <a:rPr lang="en-AU" dirty="0" smtClean="0">
                <a:solidFill>
                  <a:srgbClr val="0070C0"/>
                </a:solidFill>
              </a:rPr>
              <a:t>How are Entrustment Decisions Made</a:t>
            </a:r>
            <a:endParaRPr lang="en-AU" dirty="0"/>
          </a:p>
        </p:txBody>
      </p:sp>
      <p:sp>
        <p:nvSpPr>
          <p:cNvPr id="10" name="TextBox 9">
            <a:extLst>
              <a:ext uri="{FF2B5EF4-FFF2-40B4-BE49-F238E27FC236}">
                <a16:creationId xmlns:a16="http://schemas.microsoft.com/office/drawing/2014/main" id="{26BC65EC-ADC2-43E8-9B86-32E50B4CB780}"/>
              </a:ext>
            </a:extLst>
          </p:cNvPr>
          <p:cNvSpPr txBox="1"/>
          <p:nvPr/>
        </p:nvSpPr>
        <p:spPr>
          <a:xfrm>
            <a:off x="1691680" y="6230644"/>
            <a:ext cx="6536987" cy="449354"/>
          </a:xfrm>
          <a:prstGeom prst="rect">
            <a:avLst/>
          </a:prstGeom>
          <a:noFill/>
        </p:spPr>
        <p:txBody>
          <a:bodyPr wrap="square" rtlCol="0">
            <a:spAutoFit/>
          </a:bodyPr>
          <a:lstStyle/>
          <a:p>
            <a:pPr defTabSz="731520"/>
            <a:r>
              <a:rPr lang="en-AU" sz="880" b="1" dirty="0">
                <a:solidFill>
                  <a:srgbClr val="212121"/>
                </a:solidFill>
                <a:latin typeface="Merriweather" panose="020B0604020202020204" pitchFamily="2" charset="0"/>
              </a:rPr>
              <a:t>D</a:t>
            </a:r>
            <a:r>
              <a:rPr lang="en-AU" sz="880" b="1" dirty="0" smtClean="0">
                <a:solidFill>
                  <a:srgbClr val="212121"/>
                </a:solidFill>
                <a:latin typeface="Merriweather" panose="020B0604020202020204" pitchFamily="2" charset="0"/>
              </a:rPr>
              <a:t>ecision-making </a:t>
            </a:r>
            <a:r>
              <a:rPr lang="en-AU" sz="880" b="1" dirty="0">
                <a:solidFill>
                  <a:srgbClr val="212121"/>
                </a:solidFill>
                <a:latin typeface="Merriweather" panose="020B0604020202020204" pitchFamily="2" charset="0"/>
              </a:rPr>
              <a:t>about trainees in health care: a conceptual model- </a:t>
            </a:r>
            <a:r>
              <a:rPr lang="en-AU" sz="880" b="1" dirty="0" err="1">
                <a:solidFill>
                  <a:srgbClr val="212121"/>
                </a:solidFill>
                <a:latin typeface="Merriweather" panose="020B0604020202020204" pitchFamily="2" charset="0"/>
              </a:rPr>
              <a:t>Holzhausen</a:t>
            </a:r>
            <a:r>
              <a:rPr lang="en-AU" sz="880" b="1" dirty="0">
                <a:solidFill>
                  <a:srgbClr val="212121"/>
                </a:solidFill>
                <a:latin typeface="Merriweather" panose="020B0604020202020204" pitchFamily="2" charset="0"/>
              </a:rPr>
              <a:t> et al 2017</a:t>
            </a:r>
          </a:p>
          <a:p>
            <a:pPr defTabSz="731520"/>
            <a:endParaRPr lang="en-AU" sz="1440" dirty="0">
              <a:solidFill>
                <a:prstClr val="black"/>
              </a:solidFill>
              <a:latin typeface="Calibri" panose="020F0502020204030204"/>
            </a:endParaRPr>
          </a:p>
        </p:txBody>
      </p:sp>
      <p:pic>
        <p:nvPicPr>
          <p:cNvPr id="3" name="Picture 2"/>
          <p:cNvPicPr>
            <a:picLocks noChangeAspect="1"/>
          </p:cNvPicPr>
          <p:nvPr/>
        </p:nvPicPr>
        <p:blipFill>
          <a:blip r:embed="rId3"/>
          <a:stretch>
            <a:fillRect/>
          </a:stretch>
        </p:blipFill>
        <p:spPr>
          <a:xfrm>
            <a:off x="937273" y="1372686"/>
            <a:ext cx="7291394" cy="4857958"/>
          </a:xfrm>
          <a:prstGeom prst="rect">
            <a:avLst/>
          </a:prstGeom>
        </p:spPr>
      </p:pic>
    </p:spTree>
    <p:extLst>
      <p:ext uri="{BB962C8B-B14F-4D97-AF65-F5344CB8AC3E}">
        <p14:creationId xmlns:p14="http://schemas.microsoft.com/office/powerpoint/2010/main" val="179823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1143000"/>
          </a:xfrm>
        </p:spPr>
        <p:txBody>
          <a:bodyPr>
            <a:normAutofit/>
          </a:bodyPr>
          <a:lstStyle/>
          <a:p>
            <a:r>
              <a:rPr lang="en-AU" dirty="0" smtClean="0">
                <a:solidFill>
                  <a:srgbClr val="0070C0"/>
                </a:solidFill>
              </a:rPr>
              <a:t>AMC Assessment of EPAs</a:t>
            </a:r>
            <a:endParaRPr lang="en-AU" dirty="0"/>
          </a:p>
        </p:txBody>
      </p:sp>
      <p:pic>
        <p:nvPicPr>
          <p:cNvPr id="6" name="Picture 5">
            <a:extLst>
              <a:ext uri="{FF2B5EF4-FFF2-40B4-BE49-F238E27FC236}">
                <a16:creationId xmlns:a16="http://schemas.microsoft.com/office/drawing/2014/main" id="{472EF6D3-3411-4821-B51A-3C8EF77E78AA}"/>
              </a:ext>
            </a:extLst>
          </p:cNvPr>
          <p:cNvPicPr>
            <a:picLocks noChangeAspect="1"/>
          </p:cNvPicPr>
          <p:nvPr/>
        </p:nvPicPr>
        <p:blipFill rotWithShape="1">
          <a:blip r:embed="rId3"/>
          <a:srcRect l="54688" t="13889" r="3907" b="5555"/>
          <a:stretch/>
        </p:blipFill>
        <p:spPr>
          <a:xfrm>
            <a:off x="564383" y="1628800"/>
            <a:ext cx="7752033" cy="4241677"/>
          </a:xfrm>
          <a:prstGeom prst="rect">
            <a:avLst/>
          </a:prstGeom>
        </p:spPr>
      </p:pic>
    </p:spTree>
    <p:extLst>
      <p:ext uri="{BB962C8B-B14F-4D97-AF65-F5344CB8AC3E}">
        <p14:creationId xmlns:p14="http://schemas.microsoft.com/office/powerpoint/2010/main" val="303915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04664"/>
            <a:ext cx="8229600" cy="1143000"/>
          </a:xfrm>
        </p:spPr>
        <p:txBody>
          <a:bodyPr>
            <a:normAutofit/>
          </a:bodyPr>
          <a:lstStyle/>
          <a:p>
            <a:r>
              <a:rPr lang="en-AU" dirty="0" smtClean="0">
                <a:solidFill>
                  <a:srgbClr val="0070C0"/>
                </a:solidFill>
              </a:rPr>
              <a:t>AMC Assessment of EPAs</a:t>
            </a:r>
            <a:endParaRPr lang="en-AU" dirty="0"/>
          </a:p>
        </p:txBody>
      </p:sp>
      <p:pic>
        <p:nvPicPr>
          <p:cNvPr id="4" name="Content Placeholder 4">
            <a:extLst>
              <a:ext uri="{FF2B5EF4-FFF2-40B4-BE49-F238E27FC236}">
                <a16:creationId xmlns:a16="http://schemas.microsoft.com/office/drawing/2014/main" id="{EFFF77EF-A330-4635-A7C3-7D13F828947D}"/>
              </a:ext>
            </a:extLst>
          </p:cNvPr>
          <p:cNvPicPr>
            <a:picLocks noGrp="1" noChangeAspect="1"/>
          </p:cNvPicPr>
          <p:nvPr>
            <p:ph idx="1"/>
          </p:nvPr>
        </p:nvPicPr>
        <p:blipFill rotWithShape="1">
          <a:blip r:embed="rId3"/>
          <a:srcRect l="54688" t="13889" r="3907" b="8333"/>
          <a:stretch/>
        </p:blipFill>
        <p:spPr>
          <a:xfrm>
            <a:off x="457200" y="1689253"/>
            <a:ext cx="8199654" cy="4332035"/>
          </a:xfrm>
          <a:prstGeom prst="rect">
            <a:avLst/>
          </a:prstGeom>
        </p:spPr>
      </p:pic>
    </p:spTree>
    <p:extLst>
      <p:ext uri="{BB962C8B-B14F-4D97-AF65-F5344CB8AC3E}">
        <p14:creationId xmlns:p14="http://schemas.microsoft.com/office/powerpoint/2010/main" val="3851809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solidFill>
                  <a:srgbClr val="0070C0"/>
                </a:solidFill>
              </a:rPr>
              <a:t>Video Introducing EPAs</a:t>
            </a:r>
            <a:endParaRPr lang="en-AU" dirty="0"/>
          </a:p>
        </p:txBody>
      </p:sp>
      <p:pic>
        <p:nvPicPr>
          <p:cNvPr id="3" name="amc_animation_-_epas (1080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417638"/>
            <a:ext cx="8184267" cy="4603650"/>
          </a:xfrm>
          <a:prstGeom prst="rect">
            <a:avLst/>
          </a:prstGeom>
        </p:spPr>
      </p:pic>
    </p:spTree>
    <p:extLst>
      <p:ext uri="{BB962C8B-B14F-4D97-AF65-F5344CB8AC3E}">
        <p14:creationId xmlns:p14="http://schemas.microsoft.com/office/powerpoint/2010/main" val="819714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2D3A0F-E5F5-4767-B258-BA9445006EBA}"/>
              </a:ext>
            </a:extLst>
          </p:cNvPr>
          <p:cNvPicPr/>
          <p:nvPr/>
        </p:nvPicPr>
        <p:blipFill rotWithShape="1">
          <a:blip r:embed="rId3"/>
          <a:srcRect l="847" t="14404" r="48211" b="8866"/>
          <a:stretch/>
        </p:blipFill>
        <p:spPr bwMode="auto">
          <a:xfrm>
            <a:off x="320646" y="1484784"/>
            <a:ext cx="6840760" cy="3744416"/>
          </a:xfrm>
          <a:prstGeom prst="rect">
            <a:avLst/>
          </a:prstGeom>
          <a:extLst>
            <a:ext uri="{53640926-AAD7-44D8-BBD7-CCE9431645EC}">
              <a14:shadowObscured xmlns:a14="http://schemas.microsoft.com/office/drawing/2010/main"/>
            </a:ext>
          </a:extLst>
        </p:spPr>
      </p:pic>
      <p:sp>
        <p:nvSpPr>
          <p:cNvPr id="5" name="Title 1"/>
          <p:cNvSpPr>
            <a:spLocks noGrp="1"/>
          </p:cNvSpPr>
          <p:nvPr>
            <p:ph type="title"/>
          </p:nvPr>
        </p:nvSpPr>
        <p:spPr>
          <a:xfrm>
            <a:off x="263033" y="121543"/>
            <a:ext cx="8229600" cy="1143000"/>
          </a:xfrm>
        </p:spPr>
        <p:txBody>
          <a:bodyPr>
            <a:normAutofit/>
          </a:bodyPr>
          <a:lstStyle/>
          <a:p>
            <a:r>
              <a:rPr lang="en-AU" dirty="0" smtClean="0">
                <a:solidFill>
                  <a:srgbClr val="0070C0"/>
                </a:solidFill>
              </a:rPr>
              <a:t>Training Modules</a:t>
            </a:r>
            <a:endParaRPr lang="en-AU" dirty="0"/>
          </a:p>
        </p:txBody>
      </p:sp>
      <p:pic>
        <p:nvPicPr>
          <p:cNvPr id="6" name="Picture 5"/>
          <p:cNvPicPr>
            <a:picLocks noChangeAspect="1"/>
          </p:cNvPicPr>
          <p:nvPr/>
        </p:nvPicPr>
        <p:blipFill>
          <a:blip r:embed="rId4"/>
          <a:stretch>
            <a:fillRect/>
          </a:stretch>
        </p:blipFill>
        <p:spPr>
          <a:xfrm>
            <a:off x="5004048" y="4653136"/>
            <a:ext cx="3086749" cy="1763062"/>
          </a:xfrm>
          <a:prstGeom prst="rect">
            <a:avLst/>
          </a:prstGeom>
        </p:spPr>
      </p:pic>
    </p:spTree>
    <p:extLst>
      <p:ext uri="{BB962C8B-B14F-4D97-AF65-F5344CB8AC3E}">
        <p14:creationId xmlns:p14="http://schemas.microsoft.com/office/powerpoint/2010/main" val="1287770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0070C0"/>
                </a:solidFill>
              </a:rPr>
              <a:t>Acknowledgement to Country</a:t>
            </a:r>
            <a:endParaRPr lang="en-AU" dirty="0"/>
          </a:p>
        </p:txBody>
      </p:sp>
      <p:sp>
        <p:nvSpPr>
          <p:cNvPr id="4" name="Content Placeholder 2"/>
          <p:cNvSpPr>
            <a:spLocks noGrp="1"/>
          </p:cNvSpPr>
          <p:nvPr>
            <p:ph idx="1"/>
          </p:nvPr>
        </p:nvSpPr>
        <p:spPr>
          <a:xfrm>
            <a:off x="457200" y="1600201"/>
            <a:ext cx="8229600" cy="3052936"/>
          </a:xfrm>
        </p:spPr>
        <p:txBody>
          <a:bodyPr>
            <a:noAutofit/>
          </a:bodyPr>
          <a:lstStyle/>
          <a:p>
            <a:endParaRPr lang="en-US" altLang="en-US" dirty="0">
              <a:latin typeface="Arial" charset="0"/>
              <a:cs typeface="Arial" charset="0"/>
            </a:endParaRPr>
          </a:p>
          <a:p>
            <a:pPr marL="0" indent="0">
              <a:buNone/>
            </a:pPr>
            <a:endParaRPr lang="en-AU" sz="4200" dirty="0"/>
          </a:p>
          <a:p>
            <a:pPr marL="0" indent="0">
              <a:buNone/>
            </a:pPr>
            <a:endParaRPr lang="en-AU" sz="4200" dirty="0"/>
          </a:p>
          <a:p>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sp>
        <p:nvSpPr>
          <p:cNvPr id="3" name="Rectangle 2"/>
          <p:cNvSpPr/>
          <p:nvPr/>
        </p:nvSpPr>
        <p:spPr>
          <a:xfrm>
            <a:off x="899592" y="1998381"/>
            <a:ext cx="7416824" cy="2246769"/>
          </a:xfrm>
          <a:prstGeom prst="rect">
            <a:avLst/>
          </a:prstGeom>
        </p:spPr>
        <p:txBody>
          <a:bodyPr wrap="square">
            <a:spAutoFit/>
          </a:bodyPr>
          <a:lstStyle/>
          <a:p>
            <a:pPr algn="ctr"/>
            <a:r>
              <a:rPr lang="en-AU" sz="2000" dirty="0">
                <a:solidFill>
                  <a:srgbClr val="242424"/>
                </a:solidFill>
                <a:latin typeface="Arial" panose="020B0604020202020204" pitchFamily="34" charset="0"/>
                <a:cs typeface="Arial" panose="020B0604020202020204" pitchFamily="34" charset="0"/>
              </a:rPr>
              <a:t>We acknowledge this land that we work on today is the traditional lands for the Kaurna people and that we respect their spiritual relationship with their country. We also acknowledge the Kaurna people as the custodians of the greater Adelaide region and that their cultural and heritage beliefs are still important to the living Kaurna people today. We also pay respects to the traditional lands </a:t>
            </a:r>
            <a:r>
              <a:rPr lang="en-AU" sz="2000" dirty="0" smtClean="0">
                <a:solidFill>
                  <a:srgbClr val="242424"/>
                </a:solidFill>
                <a:latin typeface="Arial" panose="020B0604020202020204" pitchFamily="34" charset="0"/>
                <a:cs typeface="Arial" panose="020B0604020202020204" pitchFamily="34" charset="0"/>
              </a:rPr>
              <a:t>others </a:t>
            </a:r>
            <a:r>
              <a:rPr lang="en-AU" sz="2000" dirty="0">
                <a:solidFill>
                  <a:srgbClr val="242424"/>
                </a:solidFill>
                <a:latin typeface="Arial" panose="020B0604020202020204" pitchFamily="34" charset="0"/>
                <a:cs typeface="Arial" panose="020B0604020202020204" pitchFamily="34" charset="0"/>
              </a:rPr>
              <a:t>are joining from today.</a:t>
            </a:r>
            <a:endParaRPr lang="en-US" altLang="en-US" sz="2000" dirty="0">
              <a:latin typeface="Arial" charset="0"/>
              <a:cs typeface="Arial" charset="0"/>
            </a:endParaRPr>
          </a:p>
        </p:txBody>
      </p:sp>
    </p:spTree>
    <p:extLst>
      <p:ext uri="{BB962C8B-B14F-4D97-AF65-F5344CB8AC3E}">
        <p14:creationId xmlns:p14="http://schemas.microsoft.com/office/powerpoint/2010/main" val="3964320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accent1">
              <a:lumMod val="75000"/>
            </a:schemeClr>
          </a:solidFill>
        </p:spPr>
        <p:txBody>
          <a:bodyPr/>
          <a:lstStyle/>
          <a:p>
            <a:r>
              <a:rPr lang="en-AU" b="1" dirty="0">
                <a:solidFill>
                  <a:schemeClr val="bg1"/>
                </a:solidFill>
              </a:rPr>
              <a:t>QUESTIONS?</a:t>
            </a:r>
          </a:p>
        </p:txBody>
      </p:sp>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spTree>
    <p:extLst>
      <p:ext uri="{BB962C8B-B14F-4D97-AF65-F5344CB8AC3E}">
        <p14:creationId xmlns:p14="http://schemas.microsoft.com/office/powerpoint/2010/main" val="57983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32856"/>
            <a:ext cx="8229600" cy="2650306"/>
          </a:xfrm>
        </p:spPr>
        <p:txBody>
          <a:bodyPr>
            <a:normAutofit/>
          </a:bodyPr>
          <a:lstStyle/>
          <a:p>
            <a:r>
              <a:rPr lang="en-AU" b="1" dirty="0">
                <a:solidFill>
                  <a:srgbClr val="0070C0"/>
                </a:solidFill>
              </a:rPr>
              <a:t/>
            </a:r>
            <a:br>
              <a:rPr lang="en-AU" b="1" dirty="0">
                <a:solidFill>
                  <a:srgbClr val="0070C0"/>
                </a:solidFill>
              </a:rPr>
            </a:br>
            <a:endParaRPr lang="en-AU" b="1" dirty="0"/>
          </a:p>
        </p:txBody>
      </p:sp>
      <p:sp>
        <p:nvSpPr>
          <p:cNvPr id="4" name="Title 1"/>
          <p:cNvSpPr txBox="1">
            <a:spLocks/>
          </p:cNvSpPr>
          <p:nvPr/>
        </p:nvSpPr>
        <p:spPr>
          <a:xfrm>
            <a:off x="684988" y="1484784"/>
            <a:ext cx="7632848" cy="187220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4900" dirty="0">
                <a:solidFill>
                  <a:srgbClr val="0070C0"/>
                </a:solidFill>
              </a:rPr>
              <a:t>Thank you for joining us </a:t>
            </a:r>
          </a:p>
          <a:p>
            <a:r>
              <a:rPr lang="en-AU" sz="4900" dirty="0" smtClean="0">
                <a:solidFill>
                  <a:srgbClr val="0070C0"/>
                </a:solidFill>
              </a:rPr>
              <a:t>today</a:t>
            </a:r>
            <a:r>
              <a:rPr lang="en-AU" sz="4900" dirty="0">
                <a:solidFill>
                  <a:srgbClr val="0070C0"/>
                </a:solidFill>
              </a:rPr>
              <a:t>!</a:t>
            </a:r>
            <a:r>
              <a:rPr lang="en-AU" b="1" dirty="0">
                <a:solidFill>
                  <a:srgbClr val="0070C0"/>
                </a:solidFill>
              </a:rPr>
              <a:t/>
            </a:r>
            <a:br>
              <a:rPr lang="en-AU" b="1" dirty="0">
                <a:solidFill>
                  <a:srgbClr val="0070C0"/>
                </a:solidFill>
              </a:rPr>
            </a:br>
            <a:endParaRPr lang="en-AU" b="1" dirty="0">
              <a:solidFill>
                <a:srgbClr val="0070C0"/>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spTree>
    <p:extLst>
      <p:ext uri="{BB962C8B-B14F-4D97-AF65-F5344CB8AC3E}">
        <p14:creationId xmlns:p14="http://schemas.microsoft.com/office/powerpoint/2010/main" val="1754766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229600" cy="1143000"/>
          </a:xfrm>
        </p:spPr>
        <p:txBody>
          <a:bodyPr>
            <a:normAutofit fontScale="90000"/>
          </a:bodyPr>
          <a:lstStyle/>
          <a:p>
            <a:r>
              <a:rPr lang="en-AU" dirty="0" smtClean="0">
                <a:solidFill>
                  <a:srgbClr val="0070C0"/>
                </a:solidFill>
              </a:rPr>
              <a:t>National Framework for Prevocational (PGY1 &amp; PGY2) Medical Training </a:t>
            </a:r>
            <a:endParaRPr lang="en-AU" dirty="0"/>
          </a:p>
        </p:txBody>
      </p:sp>
      <p:sp>
        <p:nvSpPr>
          <p:cNvPr id="4" name="Content Placeholder 2"/>
          <p:cNvSpPr>
            <a:spLocks noGrp="1"/>
          </p:cNvSpPr>
          <p:nvPr>
            <p:ph idx="1"/>
          </p:nvPr>
        </p:nvSpPr>
        <p:spPr>
          <a:xfrm>
            <a:off x="457200" y="1600201"/>
            <a:ext cx="8229600" cy="3052936"/>
          </a:xfrm>
        </p:spPr>
        <p:txBody>
          <a:bodyPr>
            <a:noAutofit/>
          </a:bodyPr>
          <a:lstStyle/>
          <a:p>
            <a:endParaRPr lang="en-US" altLang="en-US" dirty="0">
              <a:latin typeface="Arial" charset="0"/>
              <a:cs typeface="Arial" charset="0"/>
            </a:endParaRPr>
          </a:p>
          <a:p>
            <a:pPr marL="0" indent="0">
              <a:buNone/>
            </a:pPr>
            <a:endParaRPr lang="en-AU" sz="4200" dirty="0"/>
          </a:p>
          <a:p>
            <a:pPr marL="0" indent="0">
              <a:buNone/>
            </a:pPr>
            <a:endParaRPr lang="en-AU" sz="4200" dirty="0"/>
          </a:p>
          <a:p>
            <a:endParaRPr lang="en-AU" dirty="0"/>
          </a:p>
        </p:txBody>
      </p:sp>
      <p:pic>
        <p:nvPicPr>
          <p:cNvPr id="6" name="Content Placeholder 6">
            <a:extLst>
              <a:ext uri="{FF2B5EF4-FFF2-40B4-BE49-F238E27FC236}">
                <a16:creationId xmlns:a16="http://schemas.microsoft.com/office/drawing/2014/main" id="{71F3DBD6-BC06-4E86-985D-AAB26E63E569}"/>
              </a:ext>
            </a:extLst>
          </p:cNvPr>
          <p:cNvPicPr>
            <a:picLocks noChangeAspect="1"/>
          </p:cNvPicPr>
          <p:nvPr/>
        </p:nvPicPr>
        <p:blipFill rotWithShape="1">
          <a:blip r:embed="rId3"/>
          <a:srcRect l="54369" t="13754" r="3883" b="6850"/>
          <a:stretch/>
        </p:blipFill>
        <p:spPr>
          <a:xfrm>
            <a:off x="907530" y="2060848"/>
            <a:ext cx="7328940" cy="3937516"/>
          </a:xfrm>
          <a:prstGeom prst="rect">
            <a:avLst/>
          </a:prstGeom>
        </p:spPr>
      </p:pic>
    </p:spTree>
    <p:extLst>
      <p:ext uri="{BB962C8B-B14F-4D97-AF65-F5344CB8AC3E}">
        <p14:creationId xmlns:p14="http://schemas.microsoft.com/office/powerpoint/2010/main" val="768727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1"/>
            <a:ext cx="8229600" cy="3052936"/>
          </a:xfrm>
        </p:spPr>
        <p:txBody>
          <a:bodyPr>
            <a:noAutofit/>
          </a:bodyPr>
          <a:lstStyle/>
          <a:p>
            <a:endParaRPr lang="en-US" altLang="en-US" dirty="0">
              <a:latin typeface="Arial" charset="0"/>
              <a:cs typeface="Arial" charset="0"/>
            </a:endParaRPr>
          </a:p>
          <a:p>
            <a:pPr marL="0" indent="0">
              <a:buNone/>
            </a:pPr>
            <a:endParaRPr lang="en-AU" sz="4200" dirty="0"/>
          </a:p>
          <a:p>
            <a:pPr marL="0" indent="0">
              <a:buNone/>
            </a:pPr>
            <a:endParaRPr lang="en-AU" sz="4200" dirty="0"/>
          </a:p>
          <a:p>
            <a:endParaRPr lang="en-AU" dirty="0"/>
          </a:p>
        </p:txBody>
      </p:sp>
      <p:pic>
        <p:nvPicPr>
          <p:cNvPr id="5" name="Picture 4">
            <a:extLst>
              <a:ext uri="{FF2B5EF4-FFF2-40B4-BE49-F238E27FC236}">
                <a16:creationId xmlns:a16="http://schemas.microsoft.com/office/drawing/2014/main" id="{9C35A084-0839-4B92-B316-E091CF8B9DE0}"/>
              </a:ext>
            </a:extLst>
          </p:cNvPr>
          <p:cNvPicPr>
            <a:picLocks noChangeAspect="1"/>
          </p:cNvPicPr>
          <p:nvPr/>
        </p:nvPicPr>
        <p:blipFill rotWithShape="1">
          <a:blip r:embed="rId3"/>
          <a:srcRect l="54688" t="12600" r="3905" b="5555"/>
          <a:stretch/>
        </p:blipFill>
        <p:spPr>
          <a:xfrm>
            <a:off x="537972" y="1844824"/>
            <a:ext cx="8003232" cy="4449236"/>
          </a:xfrm>
          <a:prstGeom prst="rect">
            <a:avLst/>
          </a:prstGeom>
        </p:spPr>
      </p:pic>
      <p:sp>
        <p:nvSpPr>
          <p:cNvPr id="7" name="Title 1"/>
          <p:cNvSpPr>
            <a:spLocks noGrp="1"/>
          </p:cNvSpPr>
          <p:nvPr>
            <p:ph type="title"/>
          </p:nvPr>
        </p:nvSpPr>
        <p:spPr>
          <a:xfrm>
            <a:off x="570384" y="424683"/>
            <a:ext cx="8229600" cy="1143000"/>
          </a:xfrm>
        </p:spPr>
        <p:txBody>
          <a:bodyPr>
            <a:normAutofit fontScale="90000"/>
          </a:bodyPr>
          <a:lstStyle/>
          <a:p>
            <a:r>
              <a:rPr lang="en-AU" dirty="0" smtClean="0">
                <a:solidFill>
                  <a:srgbClr val="0070C0"/>
                </a:solidFill>
              </a:rPr>
              <a:t>National Framework for Prevocational (PGY1 &amp; PGY2) Medical Training </a:t>
            </a:r>
            <a:endParaRPr lang="en-AU" dirty="0"/>
          </a:p>
        </p:txBody>
      </p:sp>
    </p:spTree>
    <p:extLst>
      <p:ext uri="{BB962C8B-B14F-4D97-AF65-F5344CB8AC3E}">
        <p14:creationId xmlns:p14="http://schemas.microsoft.com/office/powerpoint/2010/main" val="7926023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AU" dirty="0" smtClean="0">
                <a:solidFill>
                  <a:srgbClr val="0070C0"/>
                </a:solidFill>
              </a:rPr>
              <a:t>History of EPAs?</a:t>
            </a:r>
            <a:endParaRPr lang="en-AU" dirty="0">
              <a:solidFill>
                <a:srgbClr val="0070C0"/>
              </a:solidFill>
            </a:endParaRPr>
          </a:p>
        </p:txBody>
      </p:sp>
      <p:graphicFrame>
        <p:nvGraphicFramePr>
          <p:cNvPr id="8" name="Diagram 4">
            <a:extLst>
              <a:ext uri="{FF2B5EF4-FFF2-40B4-BE49-F238E27FC236}">
                <a16:creationId xmlns:a16="http://schemas.microsoft.com/office/drawing/2014/main" id="{815ABBC1-AAB8-EE1D-2570-19FA6A74E8D6}"/>
              </a:ext>
            </a:extLst>
          </p:cNvPr>
          <p:cNvGraphicFramePr>
            <a:graphicFrameLocks noGrp="1"/>
          </p:cNvGraphicFramePr>
          <p:nvPr>
            <p:ph idx="1"/>
            <p:extLst>
              <p:ext uri="{D42A27DB-BD31-4B8C-83A1-F6EECF244321}">
                <p14:modId xmlns:p14="http://schemas.microsoft.com/office/powerpoint/2010/main" val="2367791750"/>
              </p:ext>
            </p:extLst>
          </p:nvPr>
        </p:nvGraphicFramePr>
        <p:xfrm>
          <a:off x="408112" y="204510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560" descr="A picture containing farm, old&#10;&#10;Description automatically generated">
            <a:extLst>
              <a:ext uri="{FF2B5EF4-FFF2-40B4-BE49-F238E27FC236}">
                <a16:creationId xmlns:a16="http://schemas.microsoft.com/office/drawing/2014/main" id="{170C7EEC-AA79-70F7-B40D-67CAFD777FA2}"/>
              </a:ext>
            </a:extLst>
          </p:cNvPr>
          <p:cNvPicPr>
            <a:picLocks noChangeAspect="1"/>
          </p:cNvPicPr>
          <p:nvPr/>
        </p:nvPicPr>
        <p:blipFill>
          <a:blip r:embed="rId8"/>
          <a:stretch>
            <a:fillRect/>
          </a:stretch>
        </p:blipFill>
        <p:spPr>
          <a:xfrm>
            <a:off x="248092" y="1547541"/>
            <a:ext cx="2194560" cy="995131"/>
          </a:xfrm>
          <a:prstGeom prst="rect">
            <a:avLst/>
          </a:prstGeom>
        </p:spPr>
      </p:pic>
      <p:pic>
        <p:nvPicPr>
          <p:cNvPr id="4" name="Picture 3"/>
          <p:cNvPicPr>
            <a:picLocks noChangeAspect="1"/>
          </p:cNvPicPr>
          <p:nvPr/>
        </p:nvPicPr>
        <p:blipFill>
          <a:blip r:embed="rId9"/>
          <a:stretch>
            <a:fillRect/>
          </a:stretch>
        </p:blipFill>
        <p:spPr>
          <a:xfrm>
            <a:off x="2051720" y="4365104"/>
            <a:ext cx="1299440" cy="1437168"/>
          </a:xfrm>
          <a:prstGeom prst="rect">
            <a:avLst/>
          </a:prstGeom>
        </p:spPr>
      </p:pic>
      <p:pic>
        <p:nvPicPr>
          <p:cNvPr id="5" name="Picture 4"/>
          <p:cNvPicPr>
            <a:picLocks noChangeAspect="1"/>
          </p:cNvPicPr>
          <p:nvPr/>
        </p:nvPicPr>
        <p:blipFill>
          <a:blip r:embed="rId10"/>
          <a:stretch>
            <a:fillRect/>
          </a:stretch>
        </p:blipFill>
        <p:spPr>
          <a:xfrm>
            <a:off x="5796136" y="1583334"/>
            <a:ext cx="2479551" cy="976926"/>
          </a:xfrm>
          <a:prstGeom prst="rect">
            <a:avLst/>
          </a:prstGeom>
        </p:spPr>
      </p:pic>
    </p:spTree>
    <p:extLst>
      <p:ext uri="{BB962C8B-B14F-4D97-AF65-F5344CB8AC3E}">
        <p14:creationId xmlns:p14="http://schemas.microsoft.com/office/powerpoint/2010/main" val="1555727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solidFill>
                  <a:srgbClr val="0070C0"/>
                </a:solidFill>
              </a:rPr>
              <a:t>Miller’s Pyramid</a:t>
            </a:r>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pic>
        <p:nvPicPr>
          <p:cNvPr id="6" name="Picture 5">
            <a:extLst>
              <a:ext uri="{FF2B5EF4-FFF2-40B4-BE49-F238E27FC236}">
                <a16:creationId xmlns:a16="http://schemas.microsoft.com/office/drawing/2014/main" id="{D2D9A8C8-E200-44D0-A0E6-F2929D4CE3E1}"/>
              </a:ext>
            </a:extLst>
          </p:cNvPr>
          <p:cNvPicPr>
            <a:picLocks noChangeAspect="1"/>
          </p:cNvPicPr>
          <p:nvPr/>
        </p:nvPicPr>
        <p:blipFill>
          <a:blip r:embed="rId4"/>
          <a:stretch>
            <a:fillRect/>
          </a:stretch>
        </p:blipFill>
        <p:spPr>
          <a:xfrm>
            <a:off x="107504" y="1700808"/>
            <a:ext cx="7786931" cy="4278860"/>
          </a:xfrm>
          <a:prstGeom prst="rect">
            <a:avLst/>
          </a:prstGeom>
        </p:spPr>
      </p:pic>
      <p:cxnSp>
        <p:nvCxnSpPr>
          <p:cNvPr id="7" name="Straight Arrow Connector 6">
            <a:extLst>
              <a:ext uri="{FF2B5EF4-FFF2-40B4-BE49-F238E27FC236}">
                <a16:creationId xmlns:a16="http://schemas.microsoft.com/office/drawing/2014/main" id="{D3093645-704B-489D-9C41-D4BFC318DAA0}"/>
              </a:ext>
            </a:extLst>
          </p:cNvPr>
          <p:cNvCxnSpPr>
            <a:cxnSpLocks/>
          </p:cNvCxnSpPr>
          <p:nvPr/>
        </p:nvCxnSpPr>
        <p:spPr>
          <a:xfrm flipH="1">
            <a:off x="4716016" y="1916832"/>
            <a:ext cx="1984442" cy="774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EE7CBC0-4C5D-4085-B719-FE9209F8C500}"/>
              </a:ext>
            </a:extLst>
          </p:cNvPr>
          <p:cNvSpPr txBox="1"/>
          <p:nvPr/>
        </p:nvSpPr>
        <p:spPr>
          <a:xfrm>
            <a:off x="6700458" y="1529034"/>
            <a:ext cx="568682" cy="387798"/>
          </a:xfrm>
          <a:prstGeom prst="rect">
            <a:avLst/>
          </a:prstGeom>
          <a:noFill/>
        </p:spPr>
        <p:txBody>
          <a:bodyPr wrap="none" rtlCol="0">
            <a:spAutoFit/>
          </a:bodyPr>
          <a:lstStyle/>
          <a:p>
            <a:pPr defTabSz="731520"/>
            <a:r>
              <a:rPr lang="en-AU" sz="1920" b="1" dirty="0">
                <a:solidFill>
                  <a:prstClr val="black"/>
                </a:solidFill>
                <a:latin typeface="Calibri" panose="020F0502020204030204"/>
              </a:rPr>
              <a:t>EPA</a:t>
            </a:r>
          </a:p>
        </p:txBody>
      </p:sp>
    </p:spTree>
    <p:extLst>
      <p:ext uri="{BB962C8B-B14F-4D97-AF65-F5344CB8AC3E}">
        <p14:creationId xmlns:p14="http://schemas.microsoft.com/office/powerpoint/2010/main" val="3585177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73488"/>
            <a:ext cx="8686800" cy="1143000"/>
          </a:xfrm>
        </p:spPr>
        <p:txBody>
          <a:bodyPr>
            <a:normAutofit/>
          </a:bodyPr>
          <a:lstStyle/>
          <a:p>
            <a:r>
              <a:rPr lang="en-AU" dirty="0" smtClean="0">
                <a:solidFill>
                  <a:srgbClr val="0070C0"/>
                </a:solidFill>
              </a:rPr>
              <a:t>What is an EPA?</a:t>
            </a:r>
            <a:endParaRPr lang="en-AU" dirty="0">
              <a:solidFill>
                <a:srgbClr val="0070C0"/>
              </a:solidFill>
            </a:endParaRPr>
          </a:p>
        </p:txBody>
      </p:sp>
      <p:sp>
        <p:nvSpPr>
          <p:cNvPr id="3" name="Content Placeholder 2"/>
          <p:cNvSpPr>
            <a:spLocks noGrp="1"/>
          </p:cNvSpPr>
          <p:nvPr>
            <p:ph idx="1"/>
          </p:nvPr>
        </p:nvSpPr>
        <p:spPr>
          <a:xfrm>
            <a:off x="107504" y="2019102"/>
            <a:ext cx="8280920" cy="3672408"/>
          </a:xfrm>
        </p:spPr>
        <p:txBody>
          <a:bodyPr>
            <a:noAutofit/>
          </a:bodyPr>
          <a:lstStyle/>
          <a:p>
            <a:pPr marL="0" indent="0">
              <a:buNone/>
            </a:pPr>
            <a:endParaRPr lang="en-AU" sz="2000" dirty="0" smtClean="0"/>
          </a:p>
          <a:p>
            <a:pPr marL="0" indent="0">
              <a:buNone/>
            </a:pPr>
            <a:endParaRPr lang="en-AU" sz="2000" dirty="0" smtClean="0"/>
          </a:p>
          <a:p>
            <a:pPr marL="0" indent="0">
              <a:buNone/>
            </a:pPr>
            <a:endParaRPr lang="en-AU" sz="2000" dirty="0"/>
          </a:p>
          <a:p>
            <a:pPr marL="0" indent="0">
              <a:buNone/>
            </a:pPr>
            <a:endParaRPr lang="en-AU" sz="2000" dirty="0" smtClean="0"/>
          </a:p>
          <a:p>
            <a:pPr marL="0" indent="0">
              <a:buNone/>
            </a:pPr>
            <a:endParaRPr lang="en-AU" sz="2000" dirty="0"/>
          </a:p>
          <a:p>
            <a:pPr marL="0" indent="0">
              <a:buNone/>
            </a:pPr>
            <a:endParaRPr lang="en-AU" sz="2000" dirty="0" smtClean="0"/>
          </a:p>
          <a:p>
            <a:pPr marL="0" indent="0">
              <a:buNone/>
            </a:pPr>
            <a:endParaRPr lang="en-AU" sz="2000" dirty="0"/>
          </a:p>
          <a:p>
            <a:pPr marL="0" indent="0">
              <a:buNone/>
            </a:pPr>
            <a:endParaRPr lang="en-AU" sz="2000" dirty="0" smtClean="0"/>
          </a:p>
          <a:p>
            <a:pPr marL="0" indent="0">
              <a:buNone/>
            </a:pPr>
            <a:endParaRPr lang="en-AU" sz="2000" dirty="0" smtClean="0"/>
          </a:p>
          <a:p>
            <a:pPr marL="0" indent="0">
              <a:buNone/>
            </a:pPr>
            <a:endParaRPr lang="en-AU" sz="2000" dirty="0"/>
          </a:p>
          <a:p>
            <a:pPr marL="0" indent="0">
              <a:buNone/>
            </a:pPr>
            <a:endParaRPr lang="en-AU" sz="4200" dirty="0"/>
          </a:p>
          <a:p>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grpSp>
        <p:nvGrpSpPr>
          <p:cNvPr id="6" name="Group 5"/>
          <p:cNvGrpSpPr/>
          <p:nvPr/>
        </p:nvGrpSpPr>
        <p:grpSpPr>
          <a:xfrm>
            <a:off x="1600659" y="1484784"/>
            <a:ext cx="5010912" cy="1343160"/>
            <a:chOff x="0" y="0"/>
            <a:chExt cx="5010912" cy="1343160"/>
          </a:xfrm>
          <a:solidFill>
            <a:schemeClr val="accent1">
              <a:lumMod val="75000"/>
            </a:schemeClr>
          </a:solidFill>
        </p:grpSpPr>
        <p:sp>
          <p:nvSpPr>
            <p:cNvPr id="7" name="Rounded Rectangle 6"/>
            <p:cNvSpPr/>
            <p:nvPr/>
          </p:nvSpPr>
          <p:spPr>
            <a:xfrm>
              <a:off x="0" y="0"/>
              <a:ext cx="5010912" cy="1343160"/>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8" name="Rounded Rectangle 4"/>
            <p:cNvSpPr txBox="1"/>
            <p:nvPr/>
          </p:nvSpPr>
          <p:spPr>
            <a:xfrm>
              <a:off x="65568" y="65568"/>
              <a:ext cx="4879776" cy="12120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lvl="0" algn="l" defTabSz="2489200">
                <a:lnSpc>
                  <a:spcPct val="90000"/>
                </a:lnSpc>
                <a:spcBef>
                  <a:spcPct val="0"/>
                </a:spcBef>
                <a:spcAft>
                  <a:spcPct val="35000"/>
                </a:spcAft>
              </a:pPr>
              <a:r>
                <a:rPr lang="en-AU" sz="5600" kern="1200" dirty="0"/>
                <a:t>Entrustable</a:t>
              </a:r>
              <a:endParaRPr lang="en-US" sz="5600" kern="1200" dirty="0"/>
            </a:p>
          </p:txBody>
        </p:sp>
      </p:grpSp>
      <p:grpSp>
        <p:nvGrpSpPr>
          <p:cNvPr id="9" name="Group 8"/>
          <p:cNvGrpSpPr/>
          <p:nvPr/>
        </p:nvGrpSpPr>
        <p:grpSpPr>
          <a:xfrm>
            <a:off x="1621680" y="2896574"/>
            <a:ext cx="5010912" cy="1343160"/>
            <a:chOff x="0" y="1530294"/>
            <a:chExt cx="5010912" cy="1343160"/>
          </a:xfrm>
          <a:solidFill>
            <a:schemeClr val="accent5"/>
          </a:solidFill>
        </p:grpSpPr>
        <p:sp>
          <p:nvSpPr>
            <p:cNvPr id="10" name="Rounded Rectangle 9"/>
            <p:cNvSpPr/>
            <p:nvPr/>
          </p:nvSpPr>
          <p:spPr>
            <a:xfrm>
              <a:off x="0" y="1530294"/>
              <a:ext cx="5010912" cy="1343160"/>
            </a:xfrm>
            <a:prstGeom prst="roundRect">
              <a:avLst/>
            </a:prstGeom>
            <a:grpFill/>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11" name="Rounded Rectangle 4"/>
            <p:cNvSpPr txBox="1"/>
            <p:nvPr/>
          </p:nvSpPr>
          <p:spPr>
            <a:xfrm>
              <a:off x="65568" y="1595862"/>
              <a:ext cx="4879776" cy="12120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lvl="0" algn="l" defTabSz="2489200">
                <a:lnSpc>
                  <a:spcPct val="90000"/>
                </a:lnSpc>
                <a:spcBef>
                  <a:spcPct val="0"/>
                </a:spcBef>
                <a:spcAft>
                  <a:spcPct val="35000"/>
                </a:spcAft>
              </a:pPr>
              <a:r>
                <a:rPr lang="en-AU" sz="5600" kern="1200" dirty="0"/>
                <a:t>Professional</a:t>
              </a:r>
              <a:endParaRPr lang="en-US" sz="5600" kern="1200" dirty="0"/>
            </a:p>
          </p:txBody>
        </p:sp>
      </p:grpSp>
      <p:grpSp>
        <p:nvGrpSpPr>
          <p:cNvPr id="12" name="Group 11"/>
          <p:cNvGrpSpPr/>
          <p:nvPr/>
        </p:nvGrpSpPr>
        <p:grpSpPr>
          <a:xfrm>
            <a:off x="1637384" y="4300548"/>
            <a:ext cx="5010912" cy="1343160"/>
            <a:chOff x="0" y="3034735"/>
            <a:chExt cx="5010912" cy="1343160"/>
          </a:xfrm>
          <a:solidFill>
            <a:srgbClr val="00B0F0"/>
          </a:solidFill>
        </p:grpSpPr>
        <p:sp>
          <p:nvSpPr>
            <p:cNvPr id="13" name="Rounded Rectangle 12"/>
            <p:cNvSpPr/>
            <p:nvPr/>
          </p:nvSpPr>
          <p:spPr>
            <a:xfrm>
              <a:off x="0" y="3034735"/>
              <a:ext cx="5010912" cy="1343160"/>
            </a:xfrm>
            <a:prstGeom prst="roundRect">
              <a:avLst/>
            </a:prstGeom>
            <a:grp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4" name="Rounded Rectangle 4"/>
            <p:cNvSpPr txBox="1"/>
            <p:nvPr/>
          </p:nvSpPr>
          <p:spPr>
            <a:xfrm>
              <a:off x="65568" y="3100303"/>
              <a:ext cx="4879776" cy="12120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3360" tIns="213360" rIns="213360" bIns="213360" numCol="1" spcCol="1270" anchor="ctr" anchorCtr="0">
              <a:noAutofit/>
            </a:bodyPr>
            <a:lstStyle/>
            <a:p>
              <a:pPr lvl="0" algn="l" defTabSz="2489200">
                <a:lnSpc>
                  <a:spcPct val="90000"/>
                </a:lnSpc>
                <a:spcBef>
                  <a:spcPct val="0"/>
                </a:spcBef>
                <a:spcAft>
                  <a:spcPct val="35000"/>
                </a:spcAft>
              </a:pPr>
              <a:r>
                <a:rPr lang="en-AU" sz="5600" kern="1200" dirty="0"/>
                <a:t>Activity</a:t>
              </a:r>
              <a:endParaRPr lang="en-US" sz="5600" kern="1200" dirty="0"/>
            </a:p>
          </p:txBody>
        </p:sp>
      </p:grpSp>
    </p:spTree>
    <p:extLst>
      <p:ext uri="{BB962C8B-B14F-4D97-AF65-F5344CB8AC3E}">
        <p14:creationId xmlns:p14="http://schemas.microsoft.com/office/powerpoint/2010/main" val="3757765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a:bodyPr>
          <a:lstStyle/>
          <a:p>
            <a:r>
              <a:rPr lang="en-AU" dirty="0" smtClean="0">
                <a:solidFill>
                  <a:srgbClr val="0070C0"/>
                </a:solidFill>
              </a:rPr>
              <a:t>What is an EPA?</a:t>
            </a:r>
            <a:endParaRPr lang="en-AU" dirty="0">
              <a:solidFill>
                <a:srgbClr val="0070C0"/>
              </a:solidFill>
            </a:endParaRPr>
          </a:p>
        </p:txBody>
      </p:sp>
      <p:graphicFrame>
        <p:nvGraphicFramePr>
          <p:cNvPr id="6" name="Content Placeholder 2">
            <a:extLst>
              <a:ext uri="{FF2B5EF4-FFF2-40B4-BE49-F238E27FC236}">
                <a16:creationId xmlns:a16="http://schemas.microsoft.com/office/drawing/2014/main" id="{1A256D76-C5FD-B780-2C25-811CD33144EC}"/>
              </a:ext>
            </a:extLst>
          </p:cNvPr>
          <p:cNvGraphicFramePr>
            <a:graphicFrameLocks noGrp="1"/>
          </p:cNvGraphicFramePr>
          <p:nvPr>
            <p:ph idx="1"/>
            <p:extLst>
              <p:ext uri="{D42A27DB-BD31-4B8C-83A1-F6EECF244321}">
                <p14:modId xmlns:p14="http://schemas.microsoft.com/office/powerpoint/2010/main" val="1249055875"/>
              </p:ext>
            </p:extLst>
          </p:nvPr>
        </p:nvGraphicFramePr>
        <p:xfrm>
          <a:off x="971600" y="1556792"/>
          <a:ext cx="7162533" cy="4363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8902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solidFill>
                  <a:srgbClr val="0070C0"/>
                </a:solidFill>
              </a:rPr>
              <a:t>Competencies vs EPAs</a:t>
            </a:r>
            <a:endParaRPr lang="en-AU"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452320" y="5459815"/>
            <a:ext cx="1476000" cy="1188000"/>
          </a:xfrm>
          <a:prstGeom prst="rect">
            <a:avLst/>
          </a:prstGeom>
        </p:spPr>
      </p:pic>
      <p:sp>
        <p:nvSpPr>
          <p:cNvPr id="7" name="Rectangle 6"/>
          <p:cNvSpPr/>
          <p:nvPr/>
        </p:nvSpPr>
        <p:spPr>
          <a:xfrm>
            <a:off x="755576" y="1988840"/>
            <a:ext cx="4572000" cy="2308324"/>
          </a:xfrm>
          <a:prstGeom prst="rect">
            <a:avLst/>
          </a:prstGeom>
        </p:spPr>
        <p:txBody>
          <a:bodyPr>
            <a:spAutoFit/>
          </a:bodyPr>
          <a:lstStyle/>
          <a:p>
            <a:r>
              <a:rPr lang="en-AU" dirty="0">
                <a:latin typeface="Ymjo420"/>
              </a:rPr>
              <a:t>Competencies describe persons. Learners who become competent professionals must acquire competencies that include knowledge, skills, and attitudes. Professionals can possess competencies; they can never possess EPAs</a:t>
            </a:r>
          </a:p>
          <a:p>
            <a:endParaRPr lang="en-AU" dirty="0">
              <a:latin typeface="Ymjo420"/>
            </a:endParaRPr>
          </a:p>
          <a:p>
            <a:r>
              <a:rPr lang="en-AU" i="1" dirty="0" err="1"/>
              <a:t>Olle</a:t>
            </a:r>
            <a:r>
              <a:rPr lang="en-AU" i="1" dirty="0"/>
              <a:t> ten Cate 2018 </a:t>
            </a:r>
          </a:p>
        </p:txBody>
      </p:sp>
      <p:pic>
        <p:nvPicPr>
          <p:cNvPr id="12" name="Picture 11"/>
          <p:cNvPicPr>
            <a:picLocks noChangeAspect="1"/>
          </p:cNvPicPr>
          <p:nvPr/>
        </p:nvPicPr>
        <p:blipFill>
          <a:blip r:embed="rId4"/>
          <a:stretch>
            <a:fillRect/>
          </a:stretch>
        </p:blipFill>
        <p:spPr>
          <a:xfrm>
            <a:off x="5219829" y="2132856"/>
            <a:ext cx="3164087" cy="3793869"/>
          </a:xfrm>
          <a:prstGeom prst="rect">
            <a:avLst/>
          </a:prstGeom>
        </p:spPr>
      </p:pic>
    </p:spTree>
    <p:extLst>
      <p:ext uri="{BB962C8B-B14F-4D97-AF65-F5344CB8AC3E}">
        <p14:creationId xmlns:p14="http://schemas.microsoft.com/office/powerpoint/2010/main" val="698383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C21FFB8AD293484BA846C7C48297039A" version="1.0.0">
  <systemFields>
    <field name="Objective-Id">
      <value order="0">A3351262</value>
    </field>
    <field name="Objective-Title">
      <value order="0">2022 Accreditation Team Member Training Session</value>
    </field>
    <field name="Objective-Description">
      <value order="0"/>
    </field>
    <field name="Objective-CreationStamp">
      <value order="0">2022-01-20T05:45:29Z</value>
    </field>
    <field name="Objective-IsApproved">
      <value order="0">false</value>
    </field>
    <field name="Objective-IsPublished">
      <value order="0">false</value>
    </field>
    <field name="Objective-DatePublished">
      <value order="0"/>
    </field>
    <field name="Objective-ModificationStamp">
      <value order="0">2023-02-07T04:12:56Z</value>
    </field>
    <field name="Objective-Owner">
      <value order="0">Dzenan Imamovic (dimamo01)</value>
    </field>
    <field name="Objective-Path">
      <value order="0">Objective Global Folder:.Department for Health and Wellbeing:Governance:Education and Training:Education and Accreditation Training programs - Accreditation Teams:2022 Accreditation Team Training [2018-05769]</value>
    </field>
    <field name="Objective-Parent">
      <value order="0">2022 Accreditation Team Training [2018-05769]</value>
    </field>
    <field name="Objective-State">
      <value order="0">Being Drafted</value>
    </field>
    <field name="Objective-VersionId">
      <value order="0">vA7381597</value>
    </field>
    <field name="Objective-Version">
      <value order="0">0.16</value>
    </field>
    <field name="Objective-VersionNumber">
      <value order="0">16</value>
    </field>
    <field name="Objective-VersionComment">
      <value order="0"/>
    </field>
    <field name="Objective-FileNumber">
      <value order="0">2018-05769</value>
    </field>
    <field name="Objective-Classification">
      <value order="0"/>
    </field>
    <field name="Objective-Caveats">
      <value order="0"/>
    </field>
  </systemFields>
  <catalogues>
    <catalogue name="EDoc.Standard Type Catalogue" type="type" ori="id:cA94">
      <field name="Objective-Workgroup">
        <value order="0">SA Medical Education &amp; Training - CC - CSS&amp;I [DHW]</value>
      </field>
      <field name="Objective-Confidentiality">
        <value order="0">02 For Official Use Only [FOUO]</value>
      </field>
      <field name="Objective-Classification (Confidentiality)">
        <value order="0">OFFICIAL</value>
      </field>
      <field name="Objective-Caveat (IAC)">
        <value order="0"/>
      </field>
      <field name="Objective-Exclusive For (Name or Position)">
        <value order="0"/>
      </field>
      <field name="Objective-Information Management Marker (IMM)">
        <value order="0"/>
      </field>
      <field name="Objective-Notes">
        <value order="0"/>
      </field>
      <field name="Objective-Connect Creator">
        <value order="0"/>
      </field>
      <field name="Objective-OCR Status">
        <value order="0"/>
      </field>
      <field name="Objective-OCR Index">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C21FFB8AD293484BA846C7C48297039A"/>
  </ds:schemaRefs>
</ds:datastoreItem>
</file>

<file path=docProps/app.xml><?xml version="1.0" encoding="utf-8"?>
<Properties xmlns="http://schemas.openxmlformats.org/officeDocument/2006/extended-properties" xmlns:vt="http://schemas.openxmlformats.org/officeDocument/2006/docPropsVTypes">
  <Template/>
  <TotalTime>9830</TotalTime>
  <Words>1996</Words>
  <Application>Microsoft Office PowerPoint</Application>
  <PresentationFormat>On-screen Show (4:3)</PresentationFormat>
  <Paragraphs>141</Paragraphs>
  <Slides>21</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Merriweather</vt:lpstr>
      <vt:lpstr>Ymjo420</vt:lpstr>
      <vt:lpstr>Office Theme</vt:lpstr>
      <vt:lpstr>Entrustable Professional Activity (EPA) </vt:lpstr>
      <vt:lpstr>Acknowledgement to Country</vt:lpstr>
      <vt:lpstr>National Framework for Prevocational (PGY1 &amp; PGY2) Medical Training </vt:lpstr>
      <vt:lpstr>National Framework for Prevocational (PGY1 &amp; PGY2) Medical Training </vt:lpstr>
      <vt:lpstr>History of EPAs?</vt:lpstr>
      <vt:lpstr>Miller’s Pyramid</vt:lpstr>
      <vt:lpstr>What is an EPA?</vt:lpstr>
      <vt:lpstr>What is an EPA?</vt:lpstr>
      <vt:lpstr>Competencies vs EPAs</vt:lpstr>
      <vt:lpstr>What should an EPA look like? </vt:lpstr>
      <vt:lpstr>AMC Prevocational Framework EPAs</vt:lpstr>
      <vt:lpstr>AMC Prevocational Framework EPAs</vt:lpstr>
      <vt:lpstr>Example of EPAs</vt:lpstr>
      <vt:lpstr>The Entrustment Levels</vt:lpstr>
      <vt:lpstr>How are Entrustment Decisions Made</vt:lpstr>
      <vt:lpstr>AMC Assessment of EPAs</vt:lpstr>
      <vt:lpstr>AMC Assessment of EPAs</vt:lpstr>
      <vt:lpstr>Video Introducing EPAs</vt:lpstr>
      <vt:lpstr>Training Modules</vt:lpstr>
      <vt:lpstr>QUESTIONS?</vt:lpstr>
      <vt:lpstr> </vt:lpstr>
    </vt:vector>
  </TitlesOfParts>
  <Company>SA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Visit Team Member Training</dc:title>
  <dc:creator>Johnson,Reece</dc:creator>
  <cp:lastModifiedBy>Imamovic, Dzenan (Health)</cp:lastModifiedBy>
  <cp:revision>317</cp:revision>
  <cp:lastPrinted>2023-06-02T04:45:11Z</cp:lastPrinted>
  <dcterms:created xsi:type="dcterms:W3CDTF">2015-02-12T22:11:21Z</dcterms:created>
  <dcterms:modified xsi:type="dcterms:W3CDTF">2023-06-06T01:07:32Z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A3351262</vt:lpwstr>
  </property>
  <property fmtid="{D5CDD505-2E9C-101B-9397-08002B2CF9AE}" pid="4" name="Objective-Title">
    <vt:lpwstr>2022 Accreditation Team Member Training Session</vt:lpwstr>
  </property>
  <property fmtid="{D5CDD505-2E9C-101B-9397-08002B2CF9AE}" pid="5" name="Objective-Description">
    <vt:lpwstr/>
  </property>
  <property fmtid="{D5CDD505-2E9C-101B-9397-08002B2CF9AE}" pid="6" name="Objective-CreationStamp">
    <vt:filetime>2022-02-02T23:16:22Z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2023-02-07T04:12:56Z</vt:filetime>
  </property>
  <property fmtid="{D5CDD505-2E9C-101B-9397-08002B2CF9AE}" pid="11" name="Objective-Owner">
    <vt:lpwstr>Dzenan Imamovic (dimamo01)</vt:lpwstr>
  </property>
  <property fmtid="{D5CDD505-2E9C-101B-9397-08002B2CF9AE}" pid="12" name="Objective-Path">
    <vt:lpwstr>Objective Global Folder:.Department for Health and Wellbeing:Governance:Education and Training:Education and Accreditation Training programs - Accreditation Teams:2022 Accreditation Team Training [2018-05769]:</vt:lpwstr>
  </property>
  <property fmtid="{D5CDD505-2E9C-101B-9397-08002B2CF9AE}" pid="13" name="Objective-Parent">
    <vt:lpwstr>2022 Accreditation Team Training [2018-05769]</vt:lpwstr>
  </property>
  <property fmtid="{D5CDD505-2E9C-101B-9397-08002B2CF9AE}" pid="14" name="Objective-State">
    <vt:lpwstr>Being Drafted</vt:lpwstr>
  </property>
  <property fmtid="{D5CDD505-2E9C-101B-9397-08002B2CF9AE}" pid="15" name="Objective-VersionId">
    <vt:lpwstr>vA7381597</vt:lpwstr>
  </property>
  <property fmtid="{D5CDD505-2E9C-101B-9397-08002B2CF9AE}" pid="16" name="Objective-Version">
    <vt:lpwstr>0.16</vt:lpwstr>
  </property>
  <property fmtid="{D5CDD505-2E9C-101B-9397-08002B2CF9AE}" pid="17" name="Objective-VersionNumber">
    <vt:r8>16</vt:r8>
  </property>
  <property fmtid="{D5CDD505-2E9C-101B-9397-08002B2CF9AE}" pid="18" name="Objective-VersionComment">
    <vt:lpwstr/>
  </property>
  <property fmtid="{D5CDD505-2E9C-101B-9397-08002B2CF9AE}" pid="19" name="Objective-FileNumber">
    <vt:lpwstr/>
  </property>
  <property fmtid="{D5CDD505-2E9C-101B-9397-08002B2CF9AE}" pid="20" name="Objective-Classification">
    <vt:lpwstr>[Inherited - none]</vt:lpwstr>
  </property>
  <property fmtid="{D5CDD505-2E9C-101B-9397-08002B2CF9AE}" pid="21" name="Objective-Caveats">
    <vt:lpwstr/>
  </property>
  <property fmtid="{D5CDD505-2E9C-101B-9397-08002B2CF9AE}" pid="22" name="Objective-Workgroup">
    <vt:lpwstr>SA Medical Education &amp; Training - CC - CSS&amp;I [DHW]</vt:lpwstr>
  </property>
  <property fmtid="{D5CDD505-2E9C-101B-9397-08002B2CF9AE}" pid="23" name="Objective-Confidentiality">
    <vt:lpwstr>02 For Official Use Only [FOUO]</vt:lpwstr>
  </property>
  <property fmtid="{D5CDD505-2E9C-101B-9397-08002B2CF9AE}" pid="24" name="Objective-Access Use Permission">
    <vt:lpwstr/>
  </property>
  <property fmtid="{D5CDD505-2E9C-101B-9397-08002B2CF9AE}" pid="25" name="Objective-Notes">
    <vt:lpwstr/>
  </property>
  <property fmtid="{D5CDD505-2E9C-101B-9397-08002B2CF9AE}" pid="26" name="Objective-Comment">
    <vt:lpwstr/>
  </property>
  <property fmtid="{D5CDD505-2E9C-101B-9397-08002B2CF9AE}" pid="27" name="Objective-Workgroup [system]">
    <vt:lpwstr>SA Medical Education &amp; Training - OPL - CMO/CPHO - SP&amp;SD [DHW]</vt:lpwstr>
  </property>
  <property fmtid="{D5CDD505-2E9C-101B-9397-08002B2CF9AE}" pid="28" name="Objective-Confidentiality [system]">
    <vt:lpwstr>02 For Official Use Only [FOUO]</vt:lpwstr>
  </property>
  <property fmtid="{D5CDD505-2E9C-101B-9397-08002B2CF9AE}" pid="29" name="Objective-Access Use Permission [system]">
    <vt:lpwstr/>
  </property>
  <property fmtid="{D5CDD505-2E9C-101B-9397-08002B2CF9AE}" pid="30" name="Objective-Notes [system]">
    <vt:lpwstr/>
  </property>
  <property fmtid="{D5CDD505-2E9C-101B-9397-08002B2CF9AE}" pid="31" name="Objective-Connect Creator">
    <vt:lpwstr/>
  </property>
  <property fmtid="{D5CDD505-2E9C-101B-9397-08002B2CF9AE}" pid="32" name="Objective-Connect Creator [system]">
    <vt:lpwstr/>
  </property>
  <property fmtid="{D5CDD505-2E9C-101B-9397-08002B2CF9AE}" pid="33" name="Objective-Classification (Confidentiality)">
    <vt:lpwstr>OFFICIAL</vt:lpwstr>
  </property>
  <property fmtid="{D5CDD505-2E9C-101B-9397-08002B2CF9AE}" pid="34" name="Objective-Caveat (IAC)">
    <vt:lpwstr/>
  </property>
  <property fmtid="{D5CDD505-2E9C-101B-9397-08002B2CF9AE}" pid="35" name="Objective-Exclusive For (Name or Position)">
    <vt:lpwstr/>
  </property>
  <property fmtid="{D5CDD505-2E9C-101B-9397-08002B2CF9AE}" pid="36" name="Objective-Information Management Marker (IMM)">
    <vt:lpwstr/>
  </property>
  <property fmtid="{D5CDD505-2E9C-101B-9397-08002B2CF9AE}" pid="37" name="Objective-OCR Status">
    <vt:lpwstr/>
  </property>
  <property fmtid="{D5CDD505-2E9C-101B-9397-08002B2CF9AE}" pid="38" name="Objective-OCR Index">
    <vt:lpwstr/>
  </property>
</Properties>
</file>